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61" r:id="rId1"/>
  </p:sldMasterIdLst>
  <p:notesMasterIdLst>
    <p:notesMasterId r:id="rId3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371"/>
    <p:restoredTop sz="94694"/>
  </p:normalViewPr>
  <p:slideViewPr>
    <p:cSldViewPr snapToGrid="0">
      <p:cViewPr varScale="1">
        <p:scale>
          <a:sx n="161" d="100"/>
          <a:sy n="161" d="100"/>
        </p:scale>
        <p:origin x="1304" y="20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e45e16da4c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e45e16da4c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e45e16da4c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e45e16da4c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e45e16da4c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e45e16da4c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e45e16da4c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e45e16da4c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e45e16da4c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e45e16da4c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e45e16da4c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e45e16da4c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e45e16da4c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e45e16da4c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e45e16da4c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e45e16da4c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e45e16da4c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e45e16da4c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e45e16da4c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e45e16da4c_0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45e16da4c_0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45e16da4c_0_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e45e16da4c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e45e16da4c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e45e16da4c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e45e16da4c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e45e16da4c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e45e16da4c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e45e16da4c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e45e16da4c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e45e16da4c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e45e16da4c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e45e16da4c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e45e16da4c_0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e45e16da4c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e45e16da4c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e45e16da4c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e45e16da4c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e45e16da4c_0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e45e16da4c_0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e45e16da4c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e45e16da4c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e45e16da4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e45e16da4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e45e16da4c_0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e45e16da4c_0_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e45e16da4c_0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e45e16da4c_0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e45e16da4c_0_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e45e16da4c_0_1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e45e16da4c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e45e16da4c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e45e16da4c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e45e16da4c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e45e16da4c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e45e16da4c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e45e16da4c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e45e16da4c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e45e16da4c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e45e16da4c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e45e16da4c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e45e16da4c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34900" y="2314324"/>
            <a:ext cx="8447150" cy="2478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894" y="765324"/>
            <a:ext cx="8245162" cy="1106260"/>
          </a:xfrm>
          <a:effectLst/>
        </p:spPr>
        <p:txBody>
          <a:bodyPr anchor="b">
            <a:normAutofit/>
          </a:bodyPr>
          <a:lstStyle>
            <a:lvl1pPr>
              <a:defRPr sz="27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5895" y="1871584"/>
            <a:ext cx="8245160" cy="442741"/>
          </a:xfrm>
        </p:spPr>
        <p:txBody>
          <a:bodyPr anchor="t">
            <a:normAutofit/>
          </a:bodyPr>
          <a:lstStyle>
            <a:lvl1pPr marL="0" indent="0" algn="l">
              <a:buNone/>
              <a:defRPr sz="1200" cap="all">
                <a:solidFill>
                  <a:schemeClr val="accent2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04463" y="4467103"/>
            <a:ext cx="2133600" cy="273844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8585DF09-3714-A943-B56F-8EAA820A4DA4}" type="datetimeFigureOut">
              <a:rPr lang="en-US" smtClean="0"/>
              <a:t>8/4/21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5894" y="4463859"/>
            <a:ext cx="5187908" cy="273844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18725" y="4467103"/>
            <a:ext cx="762330" cy="273844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16203426-E560-8D42-A2A2-DBED4EDB1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0840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330214" y="460805"/>
            <a:ext cx="8482004" cy="89197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35894" y="526617"/>
            <a:ext cx="8272212" cy="7603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5DF09-3714-A943-B56F-8EAA820A4DA4}" type="datetimeFigureOut">
              <a:rPr lang="en-US" smtClean="0"/>
              <a:t>8/4/21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03426-E560-8D42-A2A2-DBED4EDB1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134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6629401" y="449794"/>
            <a:ext cx="2180113" cy="436271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506795"/>
            <a:ext cx="1503123" cy="388730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81193" y="506795"/>
            <a:ext cx="5922209" cy="3887305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45255" y="4467103"/>
            <a:ext cx="996106" cy="273844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8585DF09-3714-A943-B56F-8EAA820A4DA4}" type="datetimeFigureOut">
              <a:rPr lang="en-US" smtClean="0"/>
              <a:t>8/4/21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3" y="4463859"/>
            <a:ext cx="5922209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34962" y="4467103"/>
            <a:ext cx="873146" cy="273844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16203426-E560-8D42-A2A2-DBED4EDB1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2254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70664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330214" y="460805"/>
            <a:ext cx="8482004" cy="89197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94" y="526617"/>
            <a:ext cx="8272212" cy="76035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895" y="1635373"/>
            <a:ext cx="8272211" cy="275872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5DF09-3714-A943-B56F-8EAA820A4DA4}" type="datetimeFigureOut">
              <a:rPr lang="en-US" smtClean="0"/>
              <a:t>8/4/21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18725" y="4467103"/>
            <a:ext cx="789381" cy="273844"/>
          </a:xfrm>
        </p:spPr>
        <p:txBody>
          <a:bodyPr/>
          <a:lstStyle/>
          <a:p>
            <a:fld id="{16203426-E560-8D42-A2A2-DBED4EDB1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131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335863" y="3856481"/>
            <a:ext cx="8468145" cy="94412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95" y="2282933"/>
            <a:ext cx="8272211" cy="1123130"/>
          </a:xfrm>
        </p:spPr>
        <p:txBody>
          <a:bodyPr anchor="b">
            <a:normAutofit/>
          </a:bodyPr>
          <a:lstStyle>
            <a:lvl1pPr algn="l">
              <a:defRPr sz="27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5895" y="3406063"/>
            <a:ext cx="8272211" cy="450417"/>
          </a:xfrm>
        </p:spPr>
        <p:txBody>
          <a:bodyPr anchor="t">
            <a:normAutofit/>
          </a:bodyPr>
          <a:lstStyle>
            <a:lvl1pPr marL="0" indent="0" algn="l">
              <a:buNone/>
              <a:defRPr sz="1350" cap="all">
                <a:solidFill>
                  <a:schemeClr val="accent2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8585DF09-3714-A943-B56F-8EAA820A4DA4}" type="datetimeFigureOut">
              <a:rPr lang="en-US" smtClean="0"/>
              <a:t>8/4/21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16203426-E560-8D42-A2A2-DBED4EDB1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847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334487" y="454916"/>
            <a:ext cx="8475027" cy="94412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95" y="547244"/>
            <a:ext cx="8272212" cy="741249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5895" y="1671003"/>
            <a:ext cx="4066793" cy="2724785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1313" y="1671003"/>
            <a:ext cx="4066794" cy="2724785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5DF09-3714-A943-B56F-8EAA820A4DA4}" type="datetimeFigureOut">
              <a:rPr lang="en-US" smtClean="0"/>
              <a:t>8/4/21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03426-E560-8D42-A2A2-DBED4EDB1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3297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334487" y="454916"/>
            <a:ext cx="8475027" cy="94412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35895" y="547244"/>
            <a:ext cx="8272212" cy="7412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5415" y="1688169"/>
            <a:ext cx="3815306" cy="402004"/>
          </a:xfrm>
        </p:spPr>
        <p:txBody>
          <a:bodyPr anchor="b">
            <a:noAutofit/>
          </a:bodyPr>
          <a:lstStyle>
            <a:lvl1pPr marL="0" indent="0">
              <a:buNone/>
              <a:defRPr sz="1650" b="0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5896" y="2194540"/>
            <a:ext cx="4044825" cy="220124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92802" y="1688169"/>
            <a:ext cx="3815305" cy="415030"/>
          </a:xfrm>
        </p:spPr>
        <p:txBody>
          <a:bodyPr anchor="b">
            <a:noAutofit/>
          </a:bodyPr>
          <a:lstStyle>
            <a:lvl1pPr marL="0" indent="0">
              <a:buNone/>
              <a:defRPr sz="1650" b="0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2" y="2194540"/>
            <a:ext cx="4044825" cy="220124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5DF09-3714-A943-B56F-8EAA820A4DA4}" type="datetimeFigureOut">
              <a:rPr lang="en-US" smtClean="0"/>
              <a:t>8/4/21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03426-E560-8D42-A2A2-DBED4EDB1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5461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330512" y="454916"/>
            <a:ext cx="8475027" cy="94412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31921" y="547244"/>
            <a:ext cx="8272212" cy="7412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5DF09-3714-A943-B56F-8EAA820A4DA4}" type="datetimeFigureOut">
              <a:rPr lang="en-US" smtClean="0"/>
              <a:t>8/4/21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03426-E560-8D42-A2A2-DBED4EDB1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2127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5DF09-3714-A943-B56F-8EAA820A4DA4}" type="datetimeFigureOut">
              <a:rPr lang="en-US" smtClean="0"/>
              <a:t>8/4/21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03426-E560-8D42-A2A2-DBED4EDB1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769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335863" y="3856480"/>
            <a:ext cx="8473650" cy="9560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94" y="3946722"/>
            <a:ext cx="3682084" cy="517136"/>
          </a:xfrm>
        </p:spPr>
        <p:txBody>
          <a:bodyPr anchor="ctr"/>
          <a:lstStyle>
            <a:lvl1pPr algn="l">
              <a:defRPr sz="15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862" y="450900"/>
            <a:ext cx="8469630" cy="3153600"/>
          </a:xfrm>
        </p:spPr>
        <p:txBody>
          <a:bodyPr anchor="ctr">
            <a:normAutofit/>
          </a:bodyPr>
          <a:lstStyle>
            <a:lvl1pPr>
              <a:defRPr sz="1500">
                <a:solidFill>
                  <a:schemeClr val="tx2"/>
                </a:solidFill>
              </a:defRPr>
            </a:lvl1pPr>
            <a:lvl2pPr>
              <a:defRPr sz="1350">
                <a:solidFill>
                  <a:schemeClr val="tx2"/>
                </a:solidFill>
              </a:defRPr>
            </a:lvl2pPr>
            <a:lvl3pPr>
              <a:defRPr sz="1200">
                <a:solidFill>
                  <a:schemeClr val="tx2"/>
                </a:solidFill>
              </a:defRPr>
            </a:lvl3pPr>
            <a:lvl4pPr>
              <a:defRPr sz="1050">
                <a:solidFill>
                  <a:schemeClr val="tx2"/>
                </a:solidFill>
              </a:defRPr>
            </a:lvl4pPr>
            <a:lvl5pPr>
              <a:defRPr sz="1050">
                <a:solidFill>
                  <a:schemeClr val="tx2"/>
                </a:solidFill>
              </a:defRPr>
            </a:lvl5pPr>
            <a:lvl6pPr>
              <a:defRPr sz="1050">
                <a:solidFill>
                  <a:schemeClr val="tx2"/>
                </a:solidFill>
              </a:defRPr>
            </a:lvl6pPr>
            <a:lvl7pPr>
              <a:defRPr sz="1050">
                <a:solidFill>
                  <a:schemeClr val="tx2"/>
                </a:solidFill>
              </a:defRPr>
            </a:lvl7pPr>
            <a:lvl8pPr>
              <a:defRPr sz="1050">
                <a:solidFill>
                  <a:schemeClr val="tx2"/>
                </a:solidFill>
              </a:defRPr>
            </a:lvl8pPr>
            <a:lvl9pPr>
              <a:defRPr sz="105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05618" y="3946723"/>
            <a:ext cx="4402490" cy="517136"/>
          </a:xfrm>
        </p:spPr>
        <p:txBody>
          <a:bodyPr anchor="ctr">
            <a:normAutofit/>
          </a:bodyPr>
          <a:lstStyle>
            <a:lvl1pPr marL="0" indent="0" algn="r">
              <a:buNone/>
              <a:defRPr sz="825">
                <a:solidFill>
                  <a:schemeClr val="bg1"/>
                </a:solidFill>
              </a:defRPr>
            </a:lvl1pPr>
            <a:lvl2pPr marL="342900" indent="0">
              <a:buNone/>
              <a:defRPr sz="825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8585DF09-3714-A943-B56F-8EAA820A4DA4}" type="datetimeFigureOut">
              <a:rPr lang="en-US" smtClean="0"/>
              <a:t>8/4/21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16203426-E560-8D42-A2A2-DBED4EDB1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64538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95" y="3520042"/>
            <a:ext cx="8272212" cy="425054"/>
          </a:xfrm>
        </p:spPr>
        <p:txBody>
          <a:bodyPr anchor="b">
            <a:normAutofit/>
          </a:bodyPr>
          <a:lstStyle>
            <a:lvl1pPr algn="l">
              <a:defRPr sz="18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5863" y="449794"/>
            <a:ext cx="8468144" cy="2667939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5894" y="3945096"/>
            <a:ext cx="8272213" cy="449003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5DF09-3714-A943-B56F-8EAA820A4DA4}" type="datetimeFigureOut">
              <a:rPr lang="en-US" smtClean="0"/>
              <a:t>8/4/21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03426-E560-8D42-A2A2-DBED4EDB1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791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5894" y="528843"/>
            <a:ext cx="8272212" cy="8921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5894" y="1752002"/>
            <a:ext cx="8272212" cy="2642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04464" y="4467103"/>
            <a:ext cx="213359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2"/>
                </a:solidFill>
              </a:defRPr>
            </a:lvl1pPr>
          </a:lstStyle>
          <a:p>
            <a:fld id="{8585DF09-3714-A943-B56F-8EAA820A4DA4}" type="datetimeFigureOut">
              <a:rPr lang="en-US" smtClean="0"/>
              <a:t>8/4/21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5894" y="4463859"/>
            <a:ext cx="518790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 cap="all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18725" y="4467103"/>
            <a:ext cx="78938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2"/>
                </a:solidFill>
              </a:defRPr>
            </a:lvl1pPr>
          </a:lstStyle>
          <a:p>
            <a:fld id="{16203426-E560-8D42-A2A2-DBED4EDB1F2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34901" y="342900"/>
            <a:ext cx="2777490" cy="7124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6031610" y="340232"/>
            <a:ext cx="2777490" cy="73916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3181373" y="342900"/>
            <a:ext cx="2777490" cy="6858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40318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</p:sldLayoutIdLst>
  <p:txStyles>
    <p:titleStyle>
      <a:lvl1pPr algn="l" defTabSz="342900" rtl="0" eaLnBrk="1" latinLnBrk="0" hangingPunct="1">
        <a:spcBef>
          <a:spcPct val="0"/>
        </a:spcBef>
        <a:buNone/>
        <a:defRPr sz="21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9500" indent="-22950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350" kern="1200">
          <a:solidFill>
            <a:schemeClr val="tx2"/>
          </a:solidFill>
          <a:latin typeface="+mn-lt"/>
          <a:ea typeface="+mn-ea"/>
          <a:cs typeface="+mn-cs"/>
        </a:defRPr>
      </a:lvl1pPr>
      <a:lvl2pPr marL="472500" indent="-22950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2pPr>
      <a:lvl3pPr marL="675000" indent="-20250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050" kern="1200">
          <a:solidFill>
            <a:schemeClr val="tx2"/>
          </a:solidFill>
          <a:latin typeface="+mn-lt"/>
          <a:ea typeface="+mn-ea"/>
          <a:cs typeface="+mn-cs"/>
        </a:defRPr>
      </a:lvl3pPr>
      <a:lvl4pPr marL="931500" indent="-17550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4pPr>
      <a:lvl5pPr marL="1201500" indent="-17550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5pPr>
      <a:lvl6pPr marL="1425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6pPr>
      <a:lvl7pPr marL="1650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7pPr>
      <a:lvl8pPr marL="1875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8pPr>
      <a:lvl9pPr marL="2100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2021 Incoming class</a:t>
            </a:r>
            <a:br>
              <a:rPr lang="en" dirty="0"/>
            </a:br>
            <a:br>
              <a:rPr lang="en" dirty="0"/>
            </a:br>
            <a:r>
              <a:rPr lang="en" sz="1400" dirty="0">
                <a:solidFill>
                  <a:schemeClr val="accent3"/>
                </a:solidFill>
              </a:rPr>
              <a:t>Welcome to </a:t>
            </a:r>
            <a:r>
              <a:rPr lang="en" sz="1400" dirty="0" err="1">
                <a:solidFill>
                  <a:schemeClr val="accent3"/>
                </a:solidFill>
              </a:rPr>
              <a:t>tHE</a:t>
            </a:r>
            <a:r>
              <a:rPr lang="en" sz="1400" dirty="0">
                <a:solidFill>
                  <a:schemeClr val="accent3"/>
                </a:solidFill>
              </a:rPr>
              <a:t> BEST </a:t>
            </a:r>
            <a:r>
              <a:rPr lang="en" sz="1400" dirty="0" err="1">
                <a:solidFill>
                  <a:schemeClr val="accent3"/>
                </a:solidFill>
              </a:rPr>
              <a:t>mstp</a:t>
            </a:r>
            <a:r>
              <a:rPr lang="en" sz="1400" dirty="0">
                <a:solidFill>
                  <a:schemeClr val="accent3"/>
                </a:solidFill>
              </a:rPr>
              <a:t> in the galaxy</a:t>
            </a:r>
            <a:endParaRPr dirty="0">
              <a:solidFill>
                <a:schemeClr val="accent3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>
              <a:spcBef>
                <a:spcPts val="0"/>
              </a:spcBef>
            </a:pPr>
            <a:r>
              <a:rPr lang="en" sz="3200" dirty="0" err="1">
                <a:latin typeface="Calibri"/>
                <a:cs typeface="Calibri"/>
                <a:sym typeface="Calibri"/>
              </a:rPr>
              <a:t>Luiselys</a:t>
            </a:r>
            <a:r>
              <a:rPr lang="en" sz="3200" dirty="0">
                <a:latin typeface="Calibri"/>
                <a:cs typeface="Calibri"/>
                <a:sym typeface="Calibri"/>
              </a:rPr>
              <a:t> Hernandez</a:t>
            </a:r>
            <a:endParaRPr sz="3200" dirty="0">
              <a:latin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17;p22"/>
          <p:cNvSpPr txBox="1">
            <a:spLocks noGrp="1"/>
          </p:cNvSpPr>
          <p:nvPr>
            <p:ph sz="half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171450" lvl="0" indent="-171450">
              <a:buClr>
                <a:schemeClr val="dk1"/>
              </a:buClr>
              <a:buSzPts val="1100"/>
            </a:pP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Calibri"/>
              </a:rPr>
              <a:t>Previous institutions:</a:t>
            </a:r>
            <a:r>
              <a:rPr lang="en" sz="18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Calibri"/>
              </a:rPr>
              <a:t> Drexel University, Temple's Lewis Katz School of Medicine</a:t>
            </a:r>
            <a:endParaRPr sz="1800" dirty="0">
              <a:solidFill>
                <a:schemeClr val="dk1"/>
              </a:solidFill>
              <a:highlight>
                <a:srgbClr val="FFFFFF"/>
              </a:highlight>
              <a:latin typeface="Calibri"/>
              <a:cs typeface="Calibri"/>
              <a:sym typeface="Calibri"/>
            </a:endParaRPr>
          </a:p>
          <a:p>
            <a:pPr marL="171450" lvl="0" indent="-171450">
              <a:buClr>
                <a:schemeClr val="dk1"/>
              </a:buClr>
              <a:buSzPts val="1100"/>
            </a:pP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Calibri"/>
              </a:rPr>
              <a:t>Grad Group</a:t>
            </a: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Roboto"/>
              </a:rPr>
              <a:t>:</a:t>
            </a:r>
            <a:r>
              <a:rPr lang="en" sz="18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Roboto"/>
              </a:rPr>
              <a:t> </a:t>
            </a:r>
            <a:r>
              <a:rPr lang="en" sz="18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Calibri"/>
              </a:rPr>
              <a:t>Neuroscience Graduate Group</a:t>
            </a:r>
            <a:endParaRPr sz="1800" dirty="0">
              <a:solidFill>
                <a:schemeClr val="dk1"/>
              </a:solidFill>
              <a:highlight>
                <a:srgbClr val="FFFFFF"/>
              </a:highlight>
              <a:latin typeface="Calibri"/>
              <a:cs typeface="Calibri"/>
              <a:sym typeface="Calibri"/>
            </a:endParaRPr>
          </a:p>
          <a:p>
            <a:pPr marL="171450" lvl="0" indent="-171450">
              <a:buClr>
                <a:schemeClr val="dk1"/>
              </a:buClr>
              <a:buSzPts val="1100"/>
            </a:pP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</a:rPr>
              <a:t>Hometown</a:t>
            </a: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Roboto"/>
              </a:rPr>
              <a:t>: </a:t>
            </a:r>
            <a:r>
              <a:rPr lang="en" sz="18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Calibri"/>
              </a:rPr>
              <a:t>Philadelphia</a:t>
            </a:r>
            <a:endParaRPr sz="1800" dirty="0">
              <a:solidFill>
                <a:schemeClr val="dk1"/>
              </a:solidFill>
              <a:highlight>
                <a:srgbClr val="FFFFFF"/>
              </a:highlight>
              <a:latin typeface="Calibri"/>
              <a:cs typeface="Calibri"/>
              <a:sym typeface="Calibri"/>
            </a:endParaRPr>
          </a:p>
          <a:p>
            <a:pPr marL="171450" lvl="0" indent="-171450">
              <a:buClr>
                <a:schemeClr val="dk1"/>
              </a:buClr>
              <a:buSzPts val="1100"/>
            </a:pP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</a:rPr>
              <a:t>Fun fact</a:t>
            </a: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Roboto"/>
              </a:rPr>
              <a:t>: </a:t>
            </a:r>
            <a:r>
              <a:rPr lang="en" sz="18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Calibri"/>
              </a:rPr>
              <a:t>I love to draw!</a:t>
            </a:r>
            <a:endParaRPr sz="1800" dirty="0">
              <a:solidFill>
                <a:schemeClr val="dk1"/>
              </a:solidFill>
              <a:highlight>
                <a:srgbClr val="FFFFFF"/>
              </a:highlight>
              <a:latin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118" name="Google Shape;118;p22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59092" y="1671003"/>
            <a:ext cx="2094591" cy="320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>
              <a:spcBef>
                <a:spcPts val="0"/>
              </a:spcBef>
            </a:pPr>
            <a:r>
              <a:rPr lang="en" sz="3200" dirty="0" err="1">
                <a:latin typeface="Calibri"/>
                <a:cs typeface="Calibri"/>
                <a:sym typeface="Calibri"/>
              </a:rPr>
              <a:t>Eren</a:t>
            </a:r>
            <a:r>
              <a:rPr lang="en" sz="3200" dirty="0">
                <a:latin typeface="Calibri"/>
                <a:cs typeface="Calibri"/>
                <a:sym typeface="Calibri"/>
              </a:rPr>
              <a:t> </a:t>
            </a:r>
            <a:r>
              <a:rPr lang="en" sz="3200" dirty="0" err="1">
                <a:latin typeface="Calibri"/>
                <a:cs typeface="Calibri"/>
                <a:sym typeface="Calibri"/>
              </a:rPr>
              <a:t>Kafadar</a:t>
            </a:r>
            <a:endParaRPr sz="3200" dirty="0">
              <a:latin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24;p23"/>
          <p:cNvSpPr txBox="1">
            <a:spLocks noGrp="1"/>
          </p:cNvSpPr>
          <p:nvPr>
            <p:ph sz="half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171450" indent="-171450">
              <a:buClr>
                <a:schemeClr val="dk1"/>
              </a:buClr>
              <a:buSzPts val="1100"/>
            </a:pP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Calibri"/>
              </a:rPr>
              <a:t>Previous institutions: </a:t>
            </a:r>
            <a:r>
              <a:rPr lang="en" sz="18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Roboto"/>
              </a:rPr>
              <a:t>Yale University</a:t>
            </a:r>
            <a:endParaRPr sz="1800" dirty="0">
              <a:solidFill>
                <a:schemeClr val="dk1"/>
              </a:solidFill>
              <a:highlight>
                <a:srgbClr val="FFFFFF"/>
              </a:highlight>
              <a:latin typeface="Calibri"/>
              <a:cs typeface="Calibri"/>
              <a:sym typeface="Roboto"/>
            </a:endParaRPr>
          </a:p>
          <a:p>
            <a:pPr marL="171450" indent="-171450">
              <a:buClr>
                <a:schemeClr val="dk1"/>
              </a:buClr>
              <a:buSzPts val="1100"/>
            </a:pP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Calibri"/>
              </a:rPr>
              <a:t>Grad Group</a:t>
            </a: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Roboto"/>
              </a:rPr>
              <a:t>: </a:t>
            </a:r>
            <a:r>
              <a:rPr lang="en" sz="18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Roboto"/>
              </a:rPr>
              <a:t>Neuroscience</a:t>
            </a:r>
            <a:endParaRPr sz="1800" dirty="0">
              <a:solidFill>
                <a:schemeClr val="dk1"/>
              </a:solidFill>
              <a:highlight>
                <a:srgbClr val="FFFFFF"/>
              </a:highlight>
              <a:latin typeface="Calibri"/>
              <a:cs typeface="Calibri"/>
              <a:sym typeface="Roboto"/>
            </a:endParaRPr>
          </a:p>
          <a:p>
            <a:pPr marL="171450" indent="-171450">
              <a:buClr>
                <a:schemeClr val="dk1"/>
              </a:buClr>
              <a:buSzPts val="1100"/>
            </a:pP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</a:rPr>
              <a:t>Hometown</a:t>
            </a: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Roboto"/>
              </a:rPr>
              <a:t>: </a:t>
            </a:r>
            <a:r>
              <a:rPr lang="en" sz="18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Roboto"/>
              </a:rPr>
              <a:t>Istanbul, Turkey</a:t>
            </a:r>
            <a:endParaRPr sz="1800" dirty="0">
              <a:solidFill>
                <a:schemeClr val="dk1"/>
              </a:solidFill>
              <a:highlight>
                <a:srgbClr val="FFFFFF"/>
              </a:highlight>
              <a:latin typeface="Calibri"/>
              <a:cs typeface="Calibri"/>
              <a:sym typeface="Roboto"/>
            </a:endParaRPr>
          </a:p>
          <a:p>
            <a:pPr marL="171450" indent="-171450">
              <a:buClr>
                <a:schemeClr val="dk1"/>
              </a:buClr>
              <a:buSzPts val="1100"/>
            </a:pP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</a:rPr>
              <a:t>Fun fact</a:t>
            </a: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Roboto"/>
              </a:rPr>
              <a:t>: </a:t>
            </a:r>
            <a:r>
              <a:rPr lang="en" sz="18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Roboto"/>
              </a:rPr>
              <a:t>Once I won a Halloween costume contest dressed up as Madonna from the 'Like a Virgin' album cover, but only older Millennials and Gen Xers actually recognized who I was (the contest was administered by them too :) )</a:t>
            </a:r>
            <a:endParaRPr sz="1800" dirty="0">
              <a:solidFill>
                <a:schemeClr val="dk1"/>
              </a:solidFill>
              <a:highlight>
                <a:srgbClr val="FFFFFF"/>
              </a:highlight>
              <a:latin typeface="Calibri"/>
              <a:cs typeface="Calibri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1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125" name="Google Shape;125;p23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39439" y="1890395"/>
            <a:ext cx="3048011" cy="228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>
              <a:spcBef>
                <a:spcPts val="0"/>
              </a:spcBef>
            </a:pPr>
            <a:r>
              <a:rPr lang="en" sz="3200" dirty="0" err="1">
                <a:latin typeface="Calibri"/>
                <a:cs typeface="Calibri"/>
                <a:sym typeface="Calibri"/>
              </a:rPr>
              <a:t>Sanam</a:t>
            </a:r>
            <a:r>
              <a:rPr lang="en" sz="3200" dirty="0">
                <a:latin typeface="Calibri"/>
                <a:cs typeface="Calibri"/>
                <a:sym typeface="Calibri"/>
              </a:rPr>
              <a:t> </a:t>
            </a:r>
            <a:r>
              <a:rPr lang="en" sz="3200" dirty="0" err="1">
                <a:latin typeface="Calibri"/>
                <a:cs typeface="Calibri"/>
                <a:sym typeface="Calibri"/>
              </a:rPr>
              <a:t>Kavari</a:t>
            </a:r>
            <a:endParaRPr sz="3200" dirty="0">
              <a:latin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31;p24"/>
          <p:cNvSpPr txBox="1">
            <a:spLocks noGrp="1"/>
          </p:cNvSpPr>
          <p:nvPr>
            <p:ph sz="half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171450" indent="-171450">
              <a:buClr>
                <a:schemeClr val="dk1"/>
              </a:buClr>
              <a:buSzPts val="1100"/>
            </a:pP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Calibri"/>
              </a:rPr>
              <a:t>Previous institutions:</a:t>
            </a:r>
            <a:r>
              <a:rPr lang="en" sz="18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Calibri"/>
              </a:rPr>
              <a:t> </a:t>
            </a:r>
            <a:r>
              <a:rPr lang="en" sz="18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Roboto"/>
              </a:rPr>
              <a:t>UNC-Chapel Hill, Broad Institute</a:t>
            </a:r>
            <a:endParaRPr sz="1800" dirty="0">
              <a:solidFill>
                <a:schemeClr val="dk1"/>
              </a:solidFill>
              <a:highlight>
                <a:srgbClr val="FFFFFF"/>
              </a:highlight>
              <a:latin typeface="Calibri"/>
              <a:cs typeface="Calibri"/>
              <a:sym typeface="Roboto"/>
            </a:endParaRPr>
          </a:p>
          <a:p>
            <a:pPr marL="171450" indent="-171450">
              <a:buClr>
                <a:schemeClr val="dk1"/>
              </a:buClr>
              <a:buSzPts val="1100"/>
            </a:pP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Calibri"/>
              </a:rPr>
              <a:t>Grad Group</a:t>
            </a: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Roboto"/>
              </a:rPr>
              <a:t>: </a:t>
            </a:r>
            <a:r>
              <a:rPr lang="en" sz="18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Roboto"/>
              </a:rPr>
              <a:t>CAMB</a:t>
            </a:r>
            <a:endParaRPr sz="1800" dirty="0">
              <a:solidFill>
                <a:schemeClr val="dk1"/>
              </a:solidFill>
              <a:highlight>
                <a:srgbClr val="FFFFFF"/>
              </a:highlight>
              <a:latin typeface="Calibri"/>
              <a:cs typeface="Calibri"/>
              <a:sym typeface="Roboto"/>
            </a:endParaRPr>
          </a:p>
          <a:p>
            <a:pPr marL="171450" indent="-171450">
              <a:buClr>
                <a:schemeClr val="dk1"/>
              </a:buClr>
              <a:buSzPts val="1100"/>
            </a:pP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</a:rPr>
              <a:t>Hometown</a:t>
            </a: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Roboto"/>
              </a:rPr>
              <a:t>: </a:t>
            </a:r>
            <a:r>
              <a:rPr lang="en" sz="18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Roboto"/>
              </a:rPr>
              <a:t>Hillsborough, NC</a:t>
            </a:r>
            <a:endParaRPr sz="1800" dirty="0">
              <a:solidFill>
                <a:schemeClr val="dk1"/>
              </a:solidFill>
              <a:highlight>
                <a:srgbClr val="FFFFFF"/>
              </a:highlight>
              <a:latin typeface="Calibri"/>
              <a:cs typeface="Calibri"/>
              <a:sym typeface="Roboto"/>
            </a:endParaRPr>
          </a:p>
          <a:p>
            <a:pPr marL="171450" indent="-171450">
              <a:buClr>
                <a:schemeClr val="dk1"/>
              </a:buClr>
              <a:buSzPts val="1100"/>
            </a:pP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</a:rPr>
              <a:t>Fun fact</a:t>
            </a: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Roboto"/>
              </a:rPr>
              <a:t>: </a:t>
            </a:r>
            <a:r>
              <a:rPr lang="en" sz="18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Roboto"/>
              </a:rPr>
              <a:t>I'm learning to play the mandolin</a:t>
            </a:r>
            <a:endParaRPr sz="1800" dirty="0">
              <a:solidFill>
                <a:schemeClr val="dk1"/>
              </a:solidFill>
              <a:highlight>
                <a:srgbClr val="FFFFFF"/>
              </a:highlight>
              <a:latin typeface="Calibri"/>
              <a:cs typeface="Calibri"/>
              <a:sym typeface="Roboto"/>
            </a:endParaRPr>
          </a:p>
          <a:p>
            <a:pPr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endParaRPr sz="11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132" name="Google Shape;132;p24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76094" y="1919743"/>
            <a:ext cx="2743196" cy="274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Calibri"/>
                <a:cs typeface="Calibri"/>
                <a:sym typeface="Calibri"/>
              </a:rPr>
              <a:t>Samuel Kim</a:t>
            </a:r>
            <a:endParaRPr sz="12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38;p25"/>
          <p:cNvSpPr txBox="1">
            <a:spLocks noGrp="1"/>
          </p:cNvSpPr>
          <p:nvPr>
            <p:ph sz="half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171450" lvl="0" indent="-171450">
              <a:buClr>
                <a:schemeClr val="dk1"/>
              </a:buClr>
              <a:buSzPts val="1100"/>
            </a:pP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Calibri"/>
              </a:rPr>
              <a:t>Previous institutions:</a:t>
            </a:r>
            <a:r>
              <a:rPr lang="en" sz="18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Calibri"/>
              </a:rPr>
              <a:t> Penn</a:t>
            </a:r>
            <a:endParaRPr sz="1800" dirty="0">
              <a:solidFill>
                <a:schemeClr val="dk1"/>
              </a:solidFill>
              <a:highlight>
                <a:srgbClr val="FFFFFF"/>
              </a:highlight>
              <a:latin typeface="Calibri"/>
              <a:cs typeface="Calibri"/>
              <a:sym typeface="Calibri"/>
            </a:endParaRPr>
          </a:p>
          <a:p>
            <a:pPr marL="171450" lvl="0" indent="-171450">
              <a:buClr>
                <a:schemeClr val="dk1"/>
              </a:buClr>
              <a:buSzPts val="1100"/>
            </a:pP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Calibri"/>
              </a:rPr>
              <a:t>Grad Group</a:t>
            </a: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Roboto"/>
              </a:rPr>
              <a:t>: </a:t>
            </a:r>
            <a:r>
              <a:rPr lang="en" sz="18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Calibri"/>
              </a:rPr>
              <a:t>Immunology Graduate Group</a:t>
            </a:r>
            <a:endParaRPr sz="1800" dirty="0">
              <a:solidFill>
                <a:schemeClr val="dk1"/>
              </a:solidFill>
              <a:highlight>
                <a:srgbClr val="FFFFFF"/>
              </a:highlight>
              <a:latin typeface="Calibri"/>
              <a:cs typeface="Calibri"/>
              <a:sym typeface="Calibri"/>
            </a:endParaRPr>
          </a:p>
          <a:p>
            <a:pPr marL="171450" lvl="0" indent="-171450">
              <a:buClr>
                <a:schemeClr val="dk1"/>
              </a:buClr>
              <a:buSzPts val="1100"/>
            </a:pP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</a:rPr>
              <a:t>Hometown</a:t>
            </a: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Roboto"/>
              </a:rPr>
              <a:t>: </a:t>
            </a:r>
            <a:r>
              <a:rPr lang="en" sz="1800" dirty="0" err="1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Calibri"/>
              </a:rPr>
              <a:t>Ilsan</a:t>
            </a:r>
            <a:r>
              <a:rPr lang="en" sz="18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Calibri"/>
              </a:rPr>
              <a:t>, South Korea (grew up in Maryland/DC)</a:t>
            </a:r>
            <a:endParaRPr sz="1800" dirty="0">
              <a:solidFill>
                <a:schemeClr val="dk1"/>
              </a:solidFill>
              <a:highlight>
                <a:srgbClr val="FFFFFF"/>
              </a:highlight>
              <a:latin typeface="Calibri"/>
              <a:cs typeface="Calibri"/>
              <a:sym typeface="Calibri"/>
            </a:endParaRPr>
          </a:p>
          <a:p>
            <a:pPr marL="171450" lvl="0" indent="-171450">
              <a:buClr>
                <a:schemeClr val="dk1"/>
              </a:buClr>
              <a:buSzPts val="1100"/>
            </a:pP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</a:rPr>
              <a:t>Fun fact</a:t>
            </a: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Roboto"/>
              </a:rPr>
              <a:t>: </a:t>
            </a:r>
            <a:r>
              <a:rPr lang="en" sz="18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Calibri"/>
              </a:rPr>
              <a:t>I’m raising a corgi</a:t>
            </a:r>
            <a:endParaRPr sz="1800" dirty="0">
              <a:solidFill>
                <a:schemeClr val="dk1"/>
              </a:solidFill>
              <a:highlight>
                <a:srgbClr val="FFFFFF"/>
              </a:highlight>
              <a:latin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139" name="Google Shape;139;p25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42917" y="1793052"/>
            <a:ext cx="3208655" cy="274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>
              <a:spcBef>
                <a:spcPts val="0"/>
              </a:spcBef>
            </a:pPr>
            <a:r>
              <a:rPr lang="en" sz="3200" dirty="0" err="1">
                <a:latin typeface="Calibri"/>
                <a:cs typeface="Calibri"/>
                <a:sym typeface="Calibri"/>
              </a:rPr>
              <a:t>Rohin</a:t>
            </a:r>
            <a:r>
              <a:rPr lang="en" sz="3200" dirty="0">
                <a:latin typeface="Calibri"/>
                <a:cs typeface="Calibri"/>
                <a:sym typeface="Calibri"/>
              </a:rPr>
              <a:t> </a:t>
            </a:r>
            <a:r>
              <a:rPr lang="en" sz="3200" dirty="0" err="1">
                <a:latin typeface="Calibri"/>
                <a:cs typeface="Calibri"/>
                <a:sym typeface="Calibri"/>
              </a:rPr>
              <a:t>Maganti</a:t>
            </a:r>
            <a:endParaRPr sz="3200" dirty="0">
              <a:latin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5" name="Google Shape;145;p26"/>
          <p:cNvSpPr txBox="1">
            <a:spLocks noGrp="1"/>
          </p:cNvSpPr>
          <p:nvPr>
            <p:ph sz="half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171450" indent="-171450">
              <a:buClr>
                <a:schemeClr val="dk1"/>
              </a:buClr>
              <a:buSzPts val="1100"/>
            </a:pP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Calibri"/>
              </a:rPr>
              <a:t>Previous institutions:</a:t>
            </a:r>
            <a:r>
              <a:rPr lang="en" sz="18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Calibri"/>
              </a:rPr>
              <a:t> Duke University</a:t>
            </a:r>
            <a:endParaRPr sz="1800" dirty="0">
              <a:solidFill>
                <a:schemeClr val="dk1"/>
              </a:solidFill>
              <a:highlight>
                <a:srgbClr val="FFFFFF"/>
              </a:highlight>
              <a:latin typeface="Calibri"/>
              <a:cs typeface="Calibri"/>
              <a:sym typeface="Calibri"/>
            </a:endParaRPr>
          </a:p>
          <a:p>
            <a:pPr marL="171450" indent="-171450">
              <a:buClr>
                <a:schemeClr val="dk1"/>
              </a:buClr>
              <a:buSzPts val="1100"/>
            </a:pP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Calibri"/>
              </a:rPr>
              <a:t>Grad Group</a:t>
            </a: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Roboto"/>
              </a:rPr>
              <a:t>: </a:t>
            </a:r>
            <a:r>
              <a:rPr lang="en" sz="18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Calibri"/>
              </a:rPr>
              <a:t>Pharmacology</a:t>
            </a:r>
            <a:endParaRPr sz="1800" dirty="0">
              <a:solidFill>
                <a:schemeClr val="dk1"/>
              </a:solidFill>
              <a:highlight>
                <a:srgbClr val="FFFFFF"/>
              </a:highlight>
              <a:latin typeface="Calibri"/>
              <a:cs typeface="Calibri"/>
              <a:sym typeface="Calibri"/>
            </a:endParaRPr>
          </a:p>
          <a:p>
            <a:pPr marL="171450" indent="-171450">
              <a:buClr>
                <a:schemeClr val="dk1"/>
              </a:buClr>
              <a:buSzPts val="1100"/>
            </a:pP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</a:rPr>
              <a:t>Hometown</a:t>
            </a: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Roboto"/>
              </a:rPr>
              <a:t>: </a:t>
            </a:r>
            <a:r>
              <a:rPr lang="en" sz="18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Calibri"/>
              </a:rPr>
              <a:t>Dallas</a:t>
            </a:r>
            <a:endParaRPr sz="1800" dirty="0">
              <a:solidFill>
                <a:schemeClr val="dk1"/>
              </a:solidFill>
              <a:highlight>
                <a:srgbClr val="FFFFFF"/>
              </a:highlight>
              <a:latin typeface="Calibri"/>
              <a:cs typeface="Calibri"/>
              <a:sym typeface="Calibri"/>
            </a:endParaRPr>
          </a:p>
          <a:p>
            <a:pPr marL="171450" indent="-171450">
              <a:buClr>
                <a:schemeClr val="dk1"/>
              </a:buClr>
              <a:buSzPts val="1100"/>
            </a:pP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</a:rPr>
              <a:t>Fun fact</a:t>
            </a: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Roboto"/>
              </a:rPr>
              <a:t>:</a:t>
            </a:r>
            <a:r>
              <a:rPr lang="en" sz="18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Roboto"/>
              </a:rPr>
              <a:t> </a:t>
            </a:r>
            <a:r>
              <a:rPr lang="en" sz="18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Calibri"/>
              </a:rPr>
              <a:t>I have a twin brother who is also at Penn</a:t>
            </a:r>
            <a:endParaRPr sz="1800" dirty="0">
              <a:solidFill>
                <a:schemeClr val="dk1"/>
              </a:solidFill>
              <a:highlight>
                <a:srgbClr val="FFFFFF"/>
              </a:highlight>
              <a:latin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146" name="Google Shape;146;p26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69567" y="1671003"/>
            <a:ext cx="2377702" cy="320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>
              <a:spcBef>
                <a:spcPts val="0"/>
              </a:spcBef>
            </a:pPr>
            <a:r>
              <a:rPr lang="en" sz="3200" dirty="0">
                <a:latin typeface="Calibri"/>
                <a:cs typeface="Calibri"/>
                <a:sym typeface="Calibri"/>
              </a:rPr>
              <a:t>Mattia </a:t>
            </a:r>
            <a:r>
              <a:rPr lang="en" sz="3200" dirty="0" err="1">
                <a:latin typeface="Calibri"/>
                <a:cs typeface="Calibri"/>
                <a:sym typeface="Calibri"/>
              </a:rPr>
              <a:t>Mah'moud</a:t>
            </a:r>
            <a:endParaRPr sz="3200" dirty="0">
              <a:latin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2" name="Google Shape;152;p27"/>
          <p:cNvSpPr txBox="1">
            <a:spLocks noGrp="1"/>
          </p:cNvSpPr>
          <p:nvPr>
            <p:ph sz="half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171450" lvl="0" indent="-171450">
              <a:buClr>
                <a:schemeClr val="dk1"/>
              </a:buClr>
              <a:buSzPts val="1100"/>
            </a:pP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Calibri"/>
              </a:rPr>
              <a:t>Previous institutions:</a:t>
            </a:r>
            <a:r>
              <a:rPr lang="en" sz="18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Calibri"/>
              </a:rPr>
              <a:t> </a:t>
            </a:r>
            <a:r>
              <a:rPr lang="en" sz="18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Georgia"/>
              </a:rPr>
              <a:t>Harvard College, University of Cambridge</a:t>
            </a:r>
            <a:endParaRPr sz="1800" dirty="0">
              <a:solidFill>
                <a:schemeClr val="dk1"/>
              </a:solidFill>
              <a:highlight>
                <a:srgbClr val="FFFFFF"/>
              </a:highlight>
              <a:latin typeface="Calibri"/>
              <a:cs typeface="Calibri"/>
              <a:sym typeface="Georgia"/>
            </a:endParaRPr>
          </a:p>
          <a:p>
            <a:pPr marL="171450" lvl="0" indent="-171450">
              <a:buClr>
                <a:schemeClr val="dk1"/>
              </a:buClr>
              <a:buSzPts val="1100"/>
            </a:pP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Calibri"/>
              </a:rPr>
              <a:t>Grad Group</a:t>
            </a: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Roboto"/>
              </a:rPr>
              <a:t>: </a:t>
            </a:r>
            <a:r>
              <a:rPr lang="en" sz="18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Georgia"/>
              </a:rPr>
              <a:t>GGEB</a:t>
            </a:r>
            <a:endParaRPr sz="1800" dirty="0">
              <a:solidFill>
                <a:schemeClr val="dk1"/>
              </a:solidFill>
              <a:highlight>
                <a:srgbClr val="FFFFFF"/>
              </a:highlight>
              <a:latin typeface="Calibri"/>
              <a:cs typeface="Calibri"/>
              <a:sym typeface="Georgia"/>
            </a:endParaRPr>
          </a:p>
          <a:p>
            <a:pPr marL="171450" lvl="0" indent="-171450">
              <a:buClr>
                <a:schemeClr val="dk1"/>
              </a:buClr>
              <a:buSzPts val="1100"/>
            </a:pP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</a:rPr>
              <a:t>Hometown</a:t>
            </a: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Roboto"/>
              </a:rPr>
              <a:t>: </a:t>
            </a:r>
            <a:r>
              <a:rPr lang="en" sz="18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Georgia"/>
              </a:rPr>
              <a:t>Raleigh, NC</a:t>
            </a:r>
            <a:endParaRPr sz="1800" dirty="0">
              <a:solidFill>
                <a:schemeClr val="dk1"/>
              </a:solidFill>
              <a:highlight>
                <a:srgbClr val="FFFFFF"/>
              </a:highlight>
              <a:latin typeface="Calibri"/>
              <a:cs typeface="Calibri"/>
              <a:sym typeface="Georgia"/>
            </a:endParaRPr>
          </a:p>
          <a:p>
            <a:pPr marL="171450" lvl="0" indent="-171450">
              <a:buClr>
                <a:schemeClr val="dk1"/>
              </a:buClr>
              <a:buSzPts val="1100"/>
            </a:pP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</a:rPr>
              <a:t>Fun fact</a:t>
            </a: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Roboto"/>
              </a:rPr>
              <a:t>:</a:t>
            </a:r>
            <a:r>
              <a:rPr lang="en" sz="18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Roboto"/>
              </a:rPr>
              <a:t> </a:t>
            </a:r>
            <a:r>
              <a:rPr lang="en" sz="18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Georgia"/>
              </a:rPr>
              <a:t>I swam with sharks in Hawaii five years ago. </a:t>
            </a:r>
            <a:endParaRPr sz="1800" dirty="0">
              <a:solidFill>
                <a:schemeClr val="dk1"/>
              </a:solidFill>
              <a:highlight>
                <a:srgbClr val="FFFFFF"/>
              </a:highlight>
              <a:latin typeface="Calibri"/>
              <a:cs typeface="Calibri"/>
              <a:sym typeface="Georg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b="1" dirty="0">
              <a:solidFill>
                <a:schemeClr val="dk1"/>
              </a:solidFill>
              <a:highlight>
                <a:srgbClr val="FFFFFF"/>
              </a:highlight>
              <a:latin typeface="Calibri"/>
              <a:cs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153" name="Google Shape;153;p27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41480" y="1853056"/>
            <a:ext cx="2466384" cy="274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>
              <a:spcBef>
                <a:spcPts val="0"/>
              </a:spcBef>
            </a:pPr>
            <a:r>
              <a:rPr lang="en" sz="3200" dirty="0">
                <a:latin typeface="Calibri"/>
                <a:cs typeface="Calibri"/>
                <a:sym typeface="Calibri"/>
              </a:rPr>
              <a:t>Andrew Nelson</a:t>
            </a:r>
            <a:endParaRPr sz="3200" dirty="0">
              <a:latin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9" name="Google Shape;159;p28"/>
          <p:cNvSpPr txBox="1">
            <a:spLocks noGrp="1"/>
          </p:cNvSpPr>
          <p:nvPr>
            <p:ph sz="half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indent="-171450">
              <a:buClr>
                <a:schemeClr val="dk1"/>
              </a:buClr>
              <a:buSzPts val="1100"/>
            </a:pP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Calibri"/>
              </a:rPr>
              <a:t>Previous institutions:</a:t>
            </a:r>
            <a:r>
              <a:rPr lang="en" sz="18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Calibri"/>
              </a:rPr>
              <a:t> </a:t>
            </a:r>
            <a:r>
              <a:rPr lang="en" sz="18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Roboto"/>
              </a:rPr>
              <a:t>Brigham Young University (BYU)</a:t>
            </a:r>
            <a:endParaRPr sz="1800" dirty="0">
              <a:solidFill>
                <a:schemeClr val="dk1"/>
              </a:solidFill>
              <a:highlight>
                <a:srgbClr val="FFFFFF"/>
              </a:highlight>
              <a:latin typeface="Calibri"/>
              <a:cs typeface="Calibri"/>
              <a:sym typeface="Roboto"/>
            </a:endParaRPr>
          </a:p>
          <a:p>
            <a:pPr marL="171450" indent="-171450">
              <a:buClr>
                <a:schemeClr val="dk1"/>
              </a:buClr>
              <a:buSzPts val="1100"/>
            </a:pP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Calibri"/>
              </a:rPr>
              <a:t>Grad Group</a:t>
            </a: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Roboto"/>
              </a:rPr>
              <a:t>: </a:t>
            </a:r>
            <a:r>
              <a:rPr lang="en" sz="18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Roboto"/>
              </a:rPr>
              <a:t>Neuroscience</a:t>
            </a:r>
            <a:endParaRPr sz="1800" dirty="0">
              <a:solidFill>
                <a:schemeClr val="dk1"/>
              </a:solidFill>
              <a:highlight>
                <a:srgbClr val="FFFFFF"/>
              </a:highlight>
              <a:latin typeface="Calibri"/>
              <a:cs typeface="Calibri"/>
              <a:sym typeface="Roboto"/>
            </a:endParaRPr>
          </a:p>
          <a:p>
            <a:pPr marL="171450" indent="-171450">
              <a:buClr>
                <a:schemeClr val="dk1"/>
              </a:buClr>
              <a:buSzPts val="1100"/>
            </a:pP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Roboto"/>
              </a:rPr>
              <a:t>Hometown: </a:t>
            </a:r>
            <a:r>
              <a:rPr lang="en" sz="18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Roboto"/>
              </a:rPr>
              <a:t>Houston, TX</a:t>
            </a:r>
            <a:endParaRPr sz="1800" dirty="0">
              <a:solidFill>
                <a:schemeClr val="dk1"/>
              </a:solidFill>
              <a:highlight>
                <a:srgbClr val="FFFFFF"/>
              </a:highlight>
              <a:latin typeface="Calibri"/>
              <a:cs typeface="Calibri"/>
              <a:sym typeface="Roboto"/>
            </a:endParaRPr>
          </a:p>
          <a:p>
            <a:pPr marL="171450" indent="-171450">
              <a:buClr>
                <a:schemeClr val="dk1"/>
              </a:buClr>
              <a:buSzPts val="1100"/>
            </a:pP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Roboto"/>
              </a:rPr>
              <a:t>Fun fact: </a:t>
            </a:r>
            <a:r>
              <a:rPr lang="en" sz="18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Roboto"/>
              </a:rPr>
              <a:t>I love trying new recipes and cooking meals for people. My secret dream is to own a restaurant someday.</a:t>
            </a:r>
            <a:endParaRPr sz="1800" dirty="0">
              <a:solidFill>
                <a:schemeClr val="dk1"/>
              </a:solidFill>
              <a:highlight>
                <a:srgbClr val="FFFFFF"/>
              </a:highlight>
              <a:latin typeface="Calibri"/>
              <a:cs typeface="Calibri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160" name="Google Shape;160;p28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53281" y="1890395"/>
            <a:ext cx="3047989" cy="228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>
              <a:spcBef>
                <a:spcPts val="0"/>
              </a:spcBef>
            </a:pPr>
            <a:r>
              <a:rPr lang="en" sz="3200" dirty="0">
                <a:latin typeface="Calibri"/>
                <a:cs typeface="Calibri"/>
                <a:sym typeface="Calibri"/>
              </a:rPr>
              <a:t>Erica Nguyen</a:t>
            </a:r>
            <a:endParaRPr sz="3200" dirty="0">
              <a:latin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6" name="Google Shape;166;p29"/>
          <p:cNvSpPr txBox="1">
            <a:spLocks noGrp="1"/>
          </p:cNvSpPr>
          <p:nvPr>
            <p:ph sz="half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171450" lvl="0" indent="-171450">
              <a:buClr>
                <a:schemeClr val="dk1"/>
              </a:buClr>
              <a:buSzPts val="1100"/>
            </a:pP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Calibri"/>
              </a:rPr>
              <a:t>Previous institutions:</a:t>
            </a:r>
            <a:r>
              <a:rPr lang="en" sz="18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Calibri"/>
              </a:rPr>
              <a:t> Brown University,  Broad Institute </a:t>
            </a:r>
            <a:endParaRPr sz="1800" dirty="0">
              <a:solidFill>
                <a:schemeClr val="dk1"/>
              </a:solidFill>
              <a:highlight>
                <a:srgbClr val="FFFFFF"/>
              </a:highlight>
              <a:latin typeface="Calibri"/>
              <a:cs typeface="Calibri"/>
              <a:sym typeface="Calibri"/>
            </a:endParaRPr>
          </a:p>
          <a:p>
            <a:pPr marL="171450" lvl="0" indent="-171450">
              <a:buClr>
                <a:schemeClr val="dk1"/>
              </a:buClr>
              <a:buSzPts val="1100"/>
            </a:pP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Calibri"/>
              </a:rPr>
              <a:t>Grad Group</a:t>
            </a: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Roboto"/>
              </a:rPr>
              <a:t>: </a:t>
            </a:r>
            <a:r>
              <a:rPr lang="en" sz="18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Calibri"/>
              </a:rPr>
              <a:t>CAMB</a:t>
            </a:r>
            <a:endParaRPr sz="1800" dirty="0">
              <a:solidFill>
                <a:schemeClr val="dk1"/>
              </a:solidFill>
              <a:highlight>
                <a:srgbClr val="FFFFFF"/>
              </a:highlight>
              <a:latin typeface="Calibri"/>
              <a:cs typeface="Calibri"/>
              <a:sym typeface="Calibri"/>
            </a:endParaRPr>
          </a:p>
          <a:p>
            <a:pPr marL="171450" lvl="0" indent="-171450">
              <a:buClr>
                <a:schemeClr val="dk1"/>
              </a:buClr>
              <a:buSzPts val="1100"/>
            </a:pP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Roboto"/>
              </a:rPr>
              <a:t>Hometown: </a:t>
            </a:r>
            <a:r>
              <a:rPr lang="en" sz="18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Calibri"/>
              </a:rPr>
              <a:t>Dallas, TX and Boston, MA</a:t>
            </a:r>
            <a:endParaRPr sz="1800" dirty="0">
              <a:solidFill>
                <a:schemeClr val="dk1"/>
              </a:solidFill>
              <a:highlight>
                <a:srgbClr val="FFFFFF"/>
              </a:highlight>
              <a:latin typeface="Calibri"/>
              <a:cs typeface="Calibri"/>
              <a:sym typeface="Calibri"/>
            </a:endParaRPr>
          </a:p>
          <a:p>
            <a:pPr marL="171450" lvl="0" indent="-171450">
              <a:buClr>
                <a:schemeClr val="dk1"/>
              </a:buClr>
              <a:buSzPts val="1100"/>
            </a:pP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Roboto"/>
              </a:rPr>
              <a:t>Fun fact: </a:t>
            </a:r>
            <a:r>
              <a:rPr lang="en" sz="18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Calibri"/>
              </a:rPr>
              <a:t>I'm the oldest of eight siblings</a:t>
            </a:r>
            <a:endParaRPr sz="1800" dirty="0">
              <a:solidFill>
                <a:schemeClr val="dk1"/>
              </a:solidFill>
              <a:highlight>
                <a:srgbClr val="FFFFFF"/>
              </a:highlight>
              <a:latin typeface="Calibri"/>
              <a:cs typeface="Calibri"/>
              <a:sym typeface="Calibri"/>
            </a:endParaRPr>
          </a:p>
          <a:p>
            <a:pPr marL="171450" lvl="0" indent="-171450">
              <a:buClr>
                <a:schemeClr val="dk1"/>
              </a:buClr>
              <a:buSzPts val="1100"/>
            </a:pPr>
            <a:endParaRPr sz="1800" b="1" dirty="0">
              <a:solidFill>
                <a:schemeClr val="dk1"/>
              </a:solidFill>
              <a:highlight>
                <a:srgbClr val="FFFFFF"/>
              </a:highlight>
              <a:latin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3" name="Picture 2" descr="A person holding a camera&#10;&#10;Description automatically generated with medium confidence">
            <a:extLst>
              <a:ext uri="{FF2B5EF4-FFF2-40B4-BE49-F238E27FC236}">
                <a16:creationId xmlns:a16="http://schemas.microsoft.com/office/drawing/2014/main" id="{597A4F4A-250D-A343-B3AC-41BBC6404C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6974" y="1671003"/>
            <a:ext cx="2414463" cy="321928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>
              <a:spcBef>
                <a:spcPts val="0"/>
              </a:spcBef>
            </a:pPr>
            <a:r>
              <a:rPr lang="en" sz="3200" dirty="0">
                <a:latin typeface="Calibri"/>
                <a:cs typeface="Calibri"/>
                <a:sym typeface="Calibri"/>
              </a:rPr>
              <a:t>Shreya</a:t>
            </a:r>
            <a:r>
              <a:rPr lang="en" sz="3200" dirty="0">
                <a:solidFill>
                  <a:prstClr val="white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" sz="3200" dirty="0" err="1">
                <a:solidFill>
                  <a:prstClr val="white"/>
                </a:solidFill>
                <a:latin typeface="Calibri"/>
                <a:cs typeface="Calibri"/>
                <a:sym typeface="Calibri"/>
              </a:rPr>
              <a:t>Parchure</a:t>
            </a:r>
            <a:endParaRPr sz="12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3" name="Google Shape;173;p30"/>
          <p:cNvSpPr txBox="1">
            <a:spLocks noGrp="1"/>
          </p:cNvSpPr>
          <p:nvPr>
            <p:ph sz="half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77500" lnSpcReduction="20000"/>
          </a:bodyPr>
          <a:lstStyle/>
          <a:p>
            <a:pPr marL="171450" indent="-171450">
              <a:buClr>
                <a:schemeClr val="dk1"/>
              </a:buClr>
              <a:buSzPts val="1100"/>
            </a:pPr>
            <a:r>
              <a:rPr lang="en" sz="23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Calibri"/>
              </a:rPr>
              <a:t>Previous institutions:</a:t>
            </a:r>
            <a:r>
              <a:rPr lang="en" sz="23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Calibri"/>
              </a:rPr>
              <a:t> University of Pennsylvania</a:t>
            </a:r>
            <a:endParaRPr sz="2300" dirty="0">
              <a:solidFill>
                <a:schemeClr val="dk1"/>
              </a:solidFill>
              <a:highlight>
                <a:srgbClr val="FFFFFF"/>
              </a:highlight>
              <a:latin typeface="Calibri"/>
              <a:cs typeface="Calibri"/>
              <a:sym typeface="Calibri"/>
            </a:endParaRPr>
          </a:p>
          <a:p>
            <a:pPr marL="171450" indent="-171450">
              <a:buClr>
                <a:schemeClr val="dk1"/>
              </a:buClr>
              <a:buSzPts val="1100"/>
            </a:pPr>
            <a:r>
              <a:rPr lang="en" sz="23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Calibri"/>
              </a:rPr>
              <a:t>Grad Group</a:t>
            </a:r>
            <a:r>
              <a:rPr lang="en" sz="23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Roboto"/>
              </a:rPr>
              <a:t>: </a:t>
            </a:r>
            <a:r>
              <a:rPr lang="en" sz="23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Calibri"/>
              </a:rPr>
              <a:t>Bioengineering</a:t>
            </a:r>
            <a:endParaRPr sz="2300" dirty="0">
              <a:solidFill>
                <a:schemeClr val="dk1"/>
              </a:solidFill>
              <a:highlight>
                <a:srgbClr val="FFFFFF"/>
              </a:highlight>
              <a:latin typeface="Calibri"/>
              <a:cs typeface="Calibri"/>
              <a:sym typeface="Calibri"/>
            </a:endParaRPr>
          </a:p>
          <a:p>
            <a:pPr marL="171450" indent="-171450">
              <a:buClr>
                <a:schemeClr val="dk1"/>
              </a:buClr>
              <a:buSzPts val="1100"/>
            </a:pPr>
            <a:r>
              <a:rPr lang="en" sz="23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Roboto"/>
              </a:rPr>
              <a:t>Hometown: </a:t>
            </a:r>
            <a:r>
              <a:rPr lang="en" sz="23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Calibri"/>
              </a:rPr>
              <a:t>Wynnewood, PA via Pune, India via Fremont, CA</a:t>
            </a:r>
            <a:endParaRPr sz="2300" dirty="0">
              <a:solidFill>
                <a:schemeClr val="dk1"/>
              </a:solidFill>
              <a:highlight>
                <a:srgbClr val="FFFFFF"/>
              </a:highlight>
              <a:latin typeface="Calibri"/>
              <a:cs typeface="Calibri"/>
              <a:sym typeface="Calibri"/>
            </a:endParaRPr>
          </a:p>
          <a:p>
            <a:pPr marL="171450" indent="-171450">
              <a:buClr>
                <a:schemeClr val="dk1"/>
              </a:buClr>
              <a:buSzPts val="1100"/>
            </a:pPr>
            <a:r>
              <a:rPr lang="en" sz="23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Roboto"/>
              </a:rPr>
              <a:t>Fun fact: </a:t>
            </a:r>
            <a:r>
              <a:rPr lang="en" sz="23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Calibri"/>
              </a:rPr>
              <a:t>I love to paint and swim! Recently, I learned to crochet and have been doing many henna designs.</a:t>
            </a:r>
            <a:endParaRPr sz="2300" dirty="0">
              <a:solidFill>
                <a:schemeClr val="dk1"/>
              </a:solidFill>
              <a:highlight>
                <a:srgbClr val="FFFFFF"/>
              </a:highlight>
              <a:latin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174" name="Google Shape;174;p30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49034" y="1800876"/>
            <a:ext cx="2579799" cy="274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>
              <a:spcBef>
                <a:spcPts val="0"/>
              </a:spcBef>
            </a:pPr>
            <a:r>
              <a:rPr lang="en" sz="3200" dirty="0">
                <a:latin typeface="Calibri"/>
                <a:cs typeface="Calibri"/>
                <a:sym typeface="Calibri"/>
              </a:rPr>
              <a:t>Kristen Park</a:t>
            </a:r>
            <a:endParaRPr sz="3200" dirty="0">
              <a:latin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0" name="Google Shape;180;p31"/>
          <p:cNvSpPr txBox="1">
            <a:spLocks noGrp="1"/>
          </p:cNvSpPr>
          <p:nvPr>
            <p:ph sz="half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171450" lvl="0" indent="-171450">
              <a:lnSpc>
                <a:spcPct val="80000"/>
              </a:lnSpc>
              <a:buClr>
                <a:schemeClr val="dk1"/>
              </a:buClr>
              <a:buSzPts val="1100"/>
            </a:pP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Calibri"/>
              </a:rPr>
              <a:t>Previous institutions:</a:t>
            </a:r>
            <a:r>
              <a:rPr lang="en" sz="18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Calibri"/>
              </a:rPr>
              <a:t> Johns Hopkins</a:t>
            </a:r>
            <a:endParaRPr sz="1800" dirty="0">
              <a:solidFill>
                <a:schemeClr val="dk1"/>
              </a:solidFill>
              <a:highlight>
                <a:srgbClr val="FFFFFF"/>
              </a:highlight>
              <a:latin typeface="Calibri"/>
              <a:cs typeface="Calibri"/>
              <a:sym typeface="Calibri"/>
            </a:endParaRPr>
          </a:p>
          <a:p>
            <a:pPr marL="171450" lvl="0" indent="-171450">
              <a:lnSpc>
                <a:spcPct val="80000"/>
              </a:lnSpc>
              <a:buClr>
                <a:schemeClr val="dk1"/>
              </a:buClr>
              <a:buSzPts val="1100"/>
            </a:pP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Calibri"/>
              </a:rPr>
              <a:t>Grad Group</a:t>
            </a: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Roboto"/>
              </a:rPr>
              <a:t>: </a:t>
            </a:r>
            <a:r>
              <a:rPr lang="en" sz="18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Calibri"/>
              </a:rPr>
              <a:t>Neuroscience </a:t>
            </a:r>
            <a:endParaRPr sz="1800" dirty="0">
              <a:solidFill>
                <a:schemeClr val="dk1"/>
              </a:solidFill>
              <a:highlight>
                <a:srgbClr val="FFFFFF"/>
              </a:highlight>
              <a:latin typeface="Calibri"/>
              <a:cs typeface="Calibri"/>
              <a:sym typeface="Calibri"/>
            </a:endParaRPr>
          </a:p>
          <a:p>
            <a:pPr marL="171450" lvl="0" indent="-171450">
              <a:lnSpc>
                <a:spcPct val="80000"/>
              </a:lnSpc>
              <a:buClr>
                <a:schemeClr val="dk1"/>
              </a:buClr>
              <a:buSzPts val="1100"/>
            </a:pP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Roboto"/>
              </a:rPr>
              <a:t>Hometown: </a:t>
            </a:r>
            <a:r>
              <a:rPr lang="en" sz="18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Calibri"/>
              </a:rPr>
              <a:t>San Jose, CA</a:t>
            </a:r>
            <a:endParaRPr sz="1800" dirty="0">
              <a:solidFill>
                <a:schemeClr val="dk1"/>
              </a:solidFill>
              <a:highlight>
                <a:srgbClr val="FFFFFF"/>
              </a:highlight>
              <a:latin typeface="Calibri"/>
              <a:cs typeface="Calibri"/>
              <a:sym typeface="Calibri"/>
            </a:endParaRPr>
          </a:p>
          <a:p>
            <a:pPr marL="171450" lvl="0" indent="-171450">
              <a:lnSpc>
                <a:spcPct val="80000"/>
              </a:lnSpc>
              <a:buClr>
                <a:schemeClr val="dk1"/>
              </a:buClr>
              <a:buSzPts val="1100"/>
            </a:pP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Calibri"/>
              </a:rPr>
              <a:t>Fun fact: </a:t>
            </a:r>
            <a:r>
              <a:rPr lang="en" sz="18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Calibri"/>
              </a:rPr>
              <a:t>I really (like really) love pasta and spent a good chunk of quarantine trying out different pasta recipes. </a:t>
            </a:r>
            <a:endParaRPr sz="1800" dirty="0">
              <a:solidFill>
                <a:schemeClr val="dk1"/>
              </a:solidFill>
              <a:highlight>
                <a:srgbClr val="FFFFFF"/>
              </a:highlight>
              <a:latin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181" name="Google Shape;181;p31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20241" y="1671003"/>
            <a:ext cx="2432304" cy="320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>
              <a:spcBef>
                <a:spcPts val="0"/>
              </a:spcBef>
            </a:pPr>
            <a:r>
              <a:rPr lang="en" sz="3200" dirty="0" err="1">
                <a:latin typeface="Calibri"/>
                <a:cs typeface="Calibri"/>
                <a:sym typeface="Calibri"/>
              </a:rPr>
              <a:t>Josetta</a:t>
            </a:r>
            <a:r>
              <a:rPr lang="en" sz="3200" dirty="0">
                <a:latin typeface="Calibri"/>
                <a:cs typeface="Calibri"/>
                <a:sym typeface="Calibri"/>
              </a:rPr>
              <a:t> Adams</a:t>
            </a:r>
            <a:endParaRPr sz="3200" dirty="0">
              <a:latin typeface="Calibri"/>
              <a:cs typeface="Calibri"/>
            </a:endParaRPr>
          </a:p>
        </p:txBody>
      </p:sp>
      <p:sp>
        <p:nvSpPr>
          <p:cNvPr id="61" name="Google Shape;61;p14"/>
          <p:cNvSpPr txBox="1">
            <a:spLocks noGrp="1"/>
          </p:cNvSpPr>
          <p:nvPr>
            <p:ph sz="half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171450" indent="-171450">
              <a:buClr>
                <a:schemeClr val="dk1"/>
              </a:buClr>
              <a:buSzPts val="1100"/>
            </a:pP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Previous institutions: </a:t>
            </a:r>
            <a:r>
              <a:rPr lang="en" sz="18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City College of New York, Tufts University</a:t>
            </a:r>
          </a:p>
          <a:p>
            <a:pPr marL="171450" indent="-171450">
              <a:buClr>
                <a:schemeClr val="dk1"/>
              </a:buClr>
              <a:buSzPts val="1100"/>
            </a:pP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Grad Group: </a:t>
            </a:r>
            <a:r>
              <a:rPr lang="en" sz="18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IGG</a:t>
            </a:r>
            <a:endParaRPr sz="1800" dirty="0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171450" indent="-171450">
              <a:buClr>
                <a:schemeClr val="dk1"/>
              </a:buClr>
              <a:buSzPts val="1100"/>
            </a:pP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Hometown: </a:t>
            </a:r>
            <a:r>
              <a:rPr lang="en" sz="18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Brooklyn, NY</a:t>
            </a:r>
            <a:endParaRPr sz="1800" dirty="0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171450" indent="-171450">
              <a:buClr>
                <a:schemeClr val="dk1"/>
              </a:buClr>
              <a:buSzPts val="1100"/>
            </a:pP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Fun fact: </a:t>
            </a:r>
            <a:r>
              <a:rPr lang="en" sz="18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I used to be obsessed with the zombie apocalypse... and then I watched walking dead</a:t>
            </a:r>
            <a:endParaRPr sz="1800" dirty="0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buClr>
                <a:schemeClr val="dk1"/>
              </a:buClr>
              <a:buSzPts val="1100"/>
              <a:buNone/>
            </a:pPr>
            <a:endParaRPr sz="1100" dirty="0">
              <a:solidFill>
                <a:schemeClr val="dk1"/>
              </a:solidFill>
            </a:endParaRPr>
          </a:p>
        </p:txBody>
      </p:sp>
      <p:pic>
        <p:nvPicPr>
          <p:cNvPr id="62" name="Google Shape;62;p14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05272" y="1544259"/>
            <a:ext cx="2575633" cy="320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>
              <a:spcBef>
                <a:spcPts val="0"/>
              </a:spcBef>
            </a:pPr>
            <a:r>
              <a:rPr lang="en" sz="3200" dirty="0">
                <a:latin typeface="Calibri"/>
                <a:cs typeface="Calibri"/>
                <a:sym typeface="Calibri"/>
              </a:rPr>
              <a:t>Cooper Penner</a:t>
            </a:r>
            <a:endParaRPr sz="3200" dirty="0">
              <a:latin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7" name="Google Shape;187;p32"/>
          <p:cNvSpPr txBox="1">
            <a:spLocks noGrp="1"/>
          </p:cNvSpPr>
          <p:nvPr>
            <p:ph sz="half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171450" indent="-171450">
              <a:lnSpc>
                <a:spcPct val="80000"/>
              </a:lnSpc>
              <a:buClr>
                <a:schemeClr val="dk1"/>
              </a:buClr>
              <a:buSzPts val="1100"/>
            </a:pP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Calibri"/>
              </a:rPr>
              <a:t>Previous institutions:</a:t>
            </a:r>
            <a:r>
              <a:rPr lang="en" sz="18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Calibri"/>
              </a:rPr>
              <a:t> </a:t>
            </a:r>
            <a:r>
              <a:rPr lang="en" sz="18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Roboto"/>
              </a:rPr>
              <a:t>Brown University, </a:t>
            </a:r>
            <a:r>
              <a:rPr lang="en" sz="1800" dirty="0" err="1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Roboto"/>
              </a:rPr>
              <a:t>ecole</a:t>
            </a:r>
            <a:r>
              <a:rPr lang="en" sz="18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Roboto"/>
              </a:rPr>
              <a:t> </a:t>
            </a:r>
            <a:r>
              <a:rPr lang="en" sz="1800" dirty="0" err="1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Roboto"/>
              </a:rPr>
              <a:t>Normale</a:t>
            </a:r>
            <a:r>
              <a:rPr lang="en" sz="18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Roboto"/>
              </a:rPr>
              <a:t> De </a:t>
            </a:r>
            <a:r>
              <a:rPr lang="en" sz="1800" dirty="0" err="1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Roboto"/>
              </a:rPr>
              <a:t>superieure</a:t>
            </a:r>
            <a:r>
              <a:rPr lang="en" sz="18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Roboto"/>
              </a:rPr>
              <a:t>, Cedars Sinai Medical Center</a:t>
            </a:r>
            <a:endParaRPr sz="1800" dirty="0">
              <a:solidFill>
                <a:schemeClr val="dk1"/>
              </a:solidFill>
              <a:highlight>
                <a:srgbClr val="FFFFFF"/>
              </a:highlight>
              <a:latin typeface="Calibri"/>
              <a:cs typeface="Calibri"/>
              <a:sym typeface="Roboto"/>
            </a:endParaRPr>
          </a:p>
          <a:p>
            <a:pPr marL="171450" indent="-171450">
              <a:lnSpc>
                <a:spcPct val="80000"/>
              </a:lnSpc>
              <a:buClr>
                <a:schemeClr val="dk1"/>
              </a:buClr>
              <a:buSzPts val="1100"/>
            </a:pP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Calibri"/>
              </a:rPr>
              <a:t>Grad Group</a:t>
            </a: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Roboto"/>
              </a:rPr>
              <a:t>: </a:t>
            </a:r>
            <a:r>
              <a:rPr lang="en" sz="18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Roboto"/>
              </a:rPr>
              <a:t>NGG</a:t>
            </a:r>
            <a:endParaRPr sz="1800" dirty="0">
              <a:solidFill>
                <a:schemeClr val="dk1"/>
              </a:solidFill>
              <a:highlight>
                <a:srgbClr val="FFFFFF"/>
              </a:highlight>
              <a:latin typeface="Calibri"/>
              <a:cs typeface="Calibri"/>
              <a:sym typeface="Roboto"/>
            </a:endParaRPr>
          </a:p>
          <a:p>
            <a:pPr marL="171450" indent="-171450">
              <a:lnSpc>
                <a:spcPct val="80000"/>
              </a:lnSpc>
              <a:buClr>
                <a:schemeClr val="dk1"/>
              </a:buClr>
              <a:buSzPts val="1100"/>
            </a:pP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Roboto"/>
              </a:rPr>
              <a:t>Hometown: </a:t>
            </a:r>
            <a:r>
              <a:rPr lang="en" sz="18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Roboto"/>
              </a:rPr>
              <a:t>Los Angeles</a:t>
            </a:r>
            <a:endParaRPr sz="1800" dirty="0">
              <a:solidFill>
                <a:schemeClr val="dk1"/>
              </a:solidFill>
              <a:highlight>
                <a:srgbClr val="FFFFFF"/>
              </a:highlight>
              <a:latin typeface="Calibri"/>
              <a:cs typeface="Calibri"/>
              <a:sym typeface="Roboto"/>
            </a:endParaRPr>
          </a:p>
          <a:p>
            <a:pPr marL="171450" indent="-171450">
              <a:lnSpc>
                <a:spcPct val="80000"/>
              </a:lnSpc>
              <a:buClr>
                <a:schemeClr val="dk1"/>
              </a:buClr>
              <a:buSzPts val="1100"/>
            </a:pP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Roboto"/>
              </a:rPr>
              <a:t>Fun fact: </a:t>
            </a:r>
            <a:r>
              <a:rPr lang="en" sz="18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Roboto"/>
              </a:rPr>
              <a:t>I caught it! </a:t>
            </a:r>
            <a:endParaRPr sz="1800" dirty="0">
              <a:solidFill>
                <a:schemeClr val="dk1"/>
              </a:solidFill>
              <a:highlight>
                <a:srgbClr val="FFFFFF"/>
              </a:highlight>
              <a:latin typeface="Calibri"/>
              <a:cs typeface="Calibri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188" name="Google Shape;188;p32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31936" y="1587477"/>
            <a:ext cx="2324737" cy="320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>
              <a:spcBef>
                <a:spcPts val="0"/>
              </a:spcBef>
            </a:pPr>
            <a:r>
              <a:rPr lang="en" sz="3200" dirty="0">
                <a:latin typeface="Calibri"/>
                <a:cs typeface="Calibri"/>
                <a:sym typeface="Calibri"/>
              </a:rPr>
              <a:t>Raegan Petch</a:t>
            </a:r>
            <a:endParaRPr sz="3200" dirty="0">
              <a:latin typeface="Calibri"/>
              <a:cs typeface="Calibri"/>
            </a:endParaRPr>
          </a:p>
        </p:txBody>
      </p:sp>
      <p:sp>
        <p:nvSpPr>
          <p:cNvPr id="194" name="Google Shape;194;p33"/>
          <p:cNvSpPr txBox="1">
            <a:spLocks noGrp="1"/>
          </p:cNvSpPr>
          <p:nvPr>
            <p:ph sz="half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>
              <a:buClr>
                <a:schemeClr val="dk1"/>
              </a:buClr>
              <a:buSzPts val="1100"/>
            </a:pP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Calibri"/>
              </a:rPr>
              <a:t>Previous institutions:</a:t>
            </a:r>
            <a:r>
              <a:rPr lang="en" sz="18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Calibri"/>
              </a:rPr>
              <a:t> Colorado State University</a:t>
            </a:r>
            <a:endParaRPr sz="1800" dirty="0">
              <a:solidFill>
                <a:schemeClr val="dk1"/>
              </a:solidFill>
              <a:highlight>
                <a:srgbClr val="FFFFFF"/>
              </a:highlight>
              <a:latin typeface="Calibri"/>
              <a:cs typeface="Calibri"/>
              <a:sym typeface="Calibri"/>
            </a:endParaRPr>
          </a:p>
          <a:p>
            <a:pPr marL="171450" lvl="0" indent="-171450">
              <a:buClr>
                <a:schemeClr val="dk1"/>
              </a:buClr>
              <a:buSzPts val="1100"/>
            </a:pP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Calibri"/>
              </a:rPr>
              <a:t>Grad Group</a:t>
            </a: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Roboto"/>
              </a:rPr>
              <a:t>: </a:t>
            </a:r>
            <a:r>
              <a:rPr lang="en" sz="18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Calibri"/>
              </a:rPr>
              <a:t>CAMB - MVP</a:t>
            </a:r>
            <a:endParaRPr sz="1800" dirty="0">
              <a:solidFill>
                <a:schemeClr val="dk1"/>
              </a:solidFill>
              <a:highlight>
                <a:srgbClr val="FFFFFF"/>
              </a:highlight>
              <a:latin typeface="Calibri"/>
              <a:cs typeface="Calibri"/>
              <a:sym typeface="Calibri"/>
            </a:endParaRPr>
          </a:p>
          <a:p>
            <a:pPr marL="171450" lvl="0" indent="-171450">
              <a:buClr>
                <a:schemeClr val="dk1"/>
              </a:buClr>
              <a:buSzPts val="1100"/>
            </a:pP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Roboto"/>
              </a:rPr>
              <a:t>Hometown: </a:t>
            </a:r>
            <a:r>
              <a:rPr lang="en" sz="18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Calibri"/>
              </a:rPr>
              <a:t>Elbert, CO</a:t>
            </a:r>
            <a:endParaRPr sz="1800" dirty="0">
              <a:solidFill>
                <a:schemeClr val="dk1"/>
              </a:solidFill>
              <a:highlight>
                <a:srgbClr val="FFFFFF"/>
              </a:highlight>
              <a:latin typeface="Calibri"/>
              <a:cs typeface="Calibri"/>
              <a:sym typeface="Calibri"/>
            </a:endParaRPr>
          </a:p>
          <a:p>
            <a:pPr marL="171450" lvl="0" indent="-171450">
              <a:buClr>
                <a:schemeClr val="dk1"/>
              </a:buClr>
              <a:buSzPts val="1100"/>
            </a:pP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Roboto"/>
              </a:rPr>
              <a:t>Fun fact: </a:t>
            </a:r>
            <a:r>
              <a:rPr lang="en" sz="18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Calibri"/>
              </a:rPr>
              <a:t>One of my hobbies is playing disc golf, and I've played at several Colorado ski areas during the summer. </a:t>
            </a:r>
            <a:endParaRPr sz="1800" dirty="0">
              <a:solidFill>
                <a:schemeClr val="dk1"/>
              </a:solidFill>
              <a:highlight>
                <a:srgbClr val="FFFFFF"/>
              </a:highlight>
              <a:latin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195" name="Google Shape;195;p33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47821" y="1853056"/>
            <a:ext cx="2157984" cy="274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</a:pPr>
            <a:r>
              <a:rPr lang="en" sz="3200" dirty="0">
                <a:latin typeface="Calibri"/>
                <a:cs typeface="Calibri"/>
                <a:sym typeface="Calibri"/>
              </a:rPr>
              <a:t>Pav Ravindran</a:t>
            </a:r>
            <a:endParaRPr sz="3200" dirty="0">
              <a:latin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1" name="Google Shape;201;p34"/>
          <p:cNvSpPr txBox="1">
            <a:spLocks noGrp="1"/>
          </p:cNvSpPr>
          <p:nvPr>
            <p:ph sz="half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indent="-171450">
              <a:buClr>
                <a:schemeClr val="dk1"/>
              </a:buClr>
              <a:buSzPts val="1100"/>
            </a:pP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Calibri"/>
              </a:rPr>
              <a:t>Previous institutions:</a:t>
            </a:r>
            <a:r>
              <a:rPr lang="en" sz="18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Calibri"/>
              </a:rPr>
              <a:t> Princeton University</a:t>
            </a:r>
            <a:endParaRPr sz="1800" dirty="0">
              <a:solidFill>
                <a:schemeClr val="dk1"/>
              </a:solidFill>
              <a:highlight>
                <a:srgbClr val="FFFFFF"/>
              </a:highlight>
              <a:latin typeface="Calibri"/>
              <a:cs typeface="Calibri"/>
              <a:sym typeface="Calibri"/>
            </a:endParaRPr>
          </a:p>
          <a:p>
            <a:pPr marL="171450" indent="-171450">
              <a:buClr>
                <a:schemeClr val="dk1"/>
              </a:buClr>
              <a:buSzPts val="1100"/>
            </a:pP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Calibri"/>
              </a:rPr>
              <a:t>Grad Group</a:t>
            </a: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Roboto"/>
              </a:rPr>
              <a:t>: </a:t>
            </a:r>
            <a:r>
              <a:rPr lang="en" sz="18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Calibri"/>
              </a:rPr>
              <a:t>CAMB</a:t>
            </a:r>
            <a:endParaRPr sz="1800" dirty="0">
              <a:solidFill>
                <a:schemeClr val="dk1"/>
              </a:solidFill>
              <a:highlight>
                <a:srgbClr val="FFFFFF"/>
              </a:highlight>
              <a:latin typeface="Calibri"/>
              <a:cs typeface="Calibri"/>
              <a:sym typeface="Calibri"/>
            </a:endParaRPr>
          </a:p>
          <a:p>
            <a:pPr marL="171450" indent="-171450">
              <a:buClr>
                <a:schemeClr val="dk1"/>
              </a:buClr>
              <a:buSzPts val="1100"/>
            </a:pP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Roboto"/>
              </a:rPr>
              <a:t>Hometown: </a:t>
            </a:r>
            <a:r>
              <a:rPr lang="en" sz="18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Calibri"/>
              </a:rPr>
              <a:t>Westbury, NY</a:t>
            </a:r>
            <a:endParaRPr sz="1800" dirty="0">
              <a:solidFill>
                <a:schemeClr val="dk1"/>
              </a:solidFill>
              <a:highlight>
                <a:srgbClr val="FFFFFF"/>
              </a:highlight>
              <a:latin typeface="Calibri"/>
              <a:cs typeface="Calibri"/>
              <a:sym typeface="Calibri"/>
            </a:endParaRPr>
          </a:p>
          <a:p>
            <a:pPr marL="171450" indent="-171450">
              <a:buClr>
                <a:schemeClr val="dk1"/>
              </a:buClr>
              <a:buSzPts val="1100"/>
            </a:pP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Roboto"/>
              </a:rPr>
              <a:t>Fun fact: </a:t>
            </a:r>
            <a:r>
              <a:rPr lang="en" sz="18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Calibri"/>
              </a:rPr>
              <a:t>Even though I have a second degree black belt in taekwondo, I managed to lose a match by punching myself in the face.</a:t>
            </a:r>
            <a:endParaRPr sz="1800" dirty="0">
              <a:solidFill>
                <a:schemeClr val="dk1"/>
              </a:solidFill>
              <a:highlight>
                <a:srgbClr val="FFFFFF"/>
              </a:highlight>
              <a:latin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sz="1800" dirty="0"/>
          </a:p>
        </p:txBody>
      </p:sp>
      <p:pic>
        <p:nvPicPr>
          <p:cNvPr id="202" name="Google Shape;202;p34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78268" y="1996565"/>
            <a:ext cx="3429837" cy="228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>
              <a:spcBef>
                <a:spcPts val="0"/>
              </a:spcBef>
            </a:pPr>
            <a:r>
              <a:rPr lang="en" sz="3200" dirty="0" err="1">
                <a:latin typeface="Calibri"/>
                <a:cs typeface="Calibri"/>
                <a:sym typeface="Calibri"/>
              </a:rPr>
              <a:t>Kal</a:t>
            </a:r>
            <a:r>
              <a:rPr lang="en" sz="3200" dirty="0">
                <a:solidFill>
                  <a:prstClr val="white"/>
                </a:solidFill>
                <a:latin typeface="Calibri"/>
                <a:cs typeface="Calibri"/>
                <a:sym typeface="Calibri"/>
              </a:rPr>
              <a:t> Shaw</a:t>
            </a:r>
            <a:endParaRPr sz="12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8" name="Google Shape;208;p35"/>
          <p:cNvSpPr txBox="1">
            <a:spLocks noGrp="1"/>
          </p:cNvSpPr>
          <p:nvPr>
            <p:ph sz="half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171450" indent="-171450">
              <a:buClr>
                <a:schemeClr val="dk1"/>
              </a:buClr>
              <a:buSzPts val="1100"/>
            </a:pP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Calibri"/>
              </a:rPr>
              <a:t>Previous institutions: </a:t>
            </a:r>
            <a:r>
              <a:rPr lang="en" sz="18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Calibri"/>
              </a:rPr>
              <a:t>Princeton University</a:t>
            </a:r>
            <a:endParaRPr sz="1800" dirty="0">
              <a:solidFill>
                <a:schemeClr val="dk1"/>
              </a:solidFill>
              <a:highlight>
                <a:srgbClr val="FFFFFF"/>
              </a:highlight>
              <a:latin typeface="Calibri"/>
              <a:cs typeface="Calibri"/>
              <a:sym typeface="Calibri"/>
            </a:endParaRPr>
          </a:p>
          <a:p>
            <a:pPr marL="171450" indent="-171450">
              <a:buClr>
                <a:schemeClr val="dk1"/>
              </a:buClr>
              <a:buSzPts val="1100"/>
            </a:pP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Calibri"/>
              </a:rPr>
              <a:t>Grad Group</a:t>
            </a: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Roboto"/>
              </a:rPr>
              <a:t>: </a:t>
            </a:r>
            <a:r>
              <a:rPr lang="en" sz="18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Calibri"/>
              </a:rPr>
              <a:t>Bioengineering</a:t>
            </a:r>
            <a:endParaRPr sz="1800" dirty="0">
              <a:solidFill>
                <a:schemeClr val="dk1"/>
              </a:solidFill>
              <a:highlight>
                <a:srgbClr val="FFFFFF"/>
              </a:highlight>
              <a:latin typeface="Calibri"/>
              <a:cs typeface="Calibri"/>
              <a:sym typeface="Calibri"/>
            </a:endParaRPr>
          </a:p>
          <a:p>
            <a:pPr marL="171450" indent="-171450">
              <a:buClr>
                <a:schemeClr val="dk1"/>
              </a:buClr>
              <a:buSzPts val="1100"/>
            </a:pP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Roboto"/>
              </a:rPr>
              <a:t>Hometown: </a:t>
            </a:r>
            <a:r>
              <a:rPr lang="en" sz="18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Calibri"/>
              </a:rPr>
              <a:t>Greater Toronto Area (Ontario)</a:t>
            </a:r>
            <a:endParaRPr sz="1800" dirty="0">
              <a:solidFill>
                <a:schemeClr val="dk1"/>
              </a:solidFill>
              <a:highlight>
                <a:srgbClr val="FFFFFF"/>
              </a:highlight>
              <a:latin typeface="Calibri"/>
              <a:cs typeface="Calibri"/>
              <a:sym typeface="Calibri"/>
            </a:endParaRPr>
          </a:p>
          <a:p>
            <a:pPr marL="171450" indent="-171450">
              <a:buClr>
                <a:schemeClr val="dk1"/>
              </a:buClr>
              <a:buSzPts val="1100"/>
            </a:pP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Roboto"/>
              </a:rPr>
              <a:t>Fun fact: </a:t>
            </a:r>
            <a:r>
              <a:rPr lang="en" sz="18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Calibri"/>
              </a:rPr>
              <a:t>I live for the Fresh Prince of Bel-Air</a:t>
            </a:r>
            <a:endParaRPr sz="1800" dirty="0">
              <a:solidFill>
                <a:schemeClr val="dk1"/>
              </a:solidFill>
              <a:highlight>
                <a:srgbClr val="FFFFFF"/>
              </a:highlight>
              <a:latin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209" name="Google Shape;209;p35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25401" y="1853056"/>
            <a:ext cx="2955733" cy="274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lvl="0">
              <a:spcBef>
                <a:spcPts val="0"/>
              </a:spcBef>
            </a:pPr>
            <a:r>
              <a:rPr lang="en" sz="3200" dirty="0">
                <a:latin typeface="Calibri"/>
                <a:cs typeface="Calibri"/>
                <a:sym typeface="Calibri"/>
              </a:rPr>
              <a:t>Maryia </a:t>
            </a:r>
            <a:r>
              <a:rPr lang="en" sz="3200" dirty="0" err="1">
                <a:latin typeface="Calibri"/>
                <a:cs typeface="Calibri"/>
                <a:sym typeface="Calibri"/>
              </a:rPr>
              <a:t>Svirydava</a:t>
            </a:r>
            <a:endParaRPr sz="3200" dirty="0">
              <a:latin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5" name="Google Shape;215;p36"/>
          <p:cNvSpPr txBox="1">
            <a:spLocks noGrp="1"/>
          </p:cNvSpPr>
          <p:nvPr>
            <p:ph sz="half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>
              <a:buClr>
                <a:schemeClr val="dk1"/>
              </a:buClr>
              <a:buSzPts val="1100"/>
            </a:pP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Calibri"/>
              </a:rPr>
              <a:t>Previous institutions: </a:t>
            </a:r>
            <a:r>
              <a:rPr lang="en" sz="18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Calibri"/>
              </a:rPr>
              <a:t>University of Maryland, College Park, NHLBI at NIH</a:t>
            </a:r>
            <a:endParaRPr sz="1800" dirty="0">
              <a:solidFill>
                <a:schemeClr val="dk1"/>
              </a:solidFill>
              <a:highlight>
                <a:srgbClr val="FFFFFF"/>
              </a:highlight>
              <a:latin typeface="Calibri"/>
              <a:cs typeface="Calibri"/>
              <a:sym typeface="Calibri"/>
            </a:endParaRPr>
          </a:p>
          <a:p>
            <a:pPr marL="171450" lvl="0" indent="-171450">
              <a:buClr>
                <a:schemeClr val="dk1"/>
              </a:buClr>
              <a:buSzPts val="1100"/>
            </a:pP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Calibri"/>
              </a:rPr>
              <a:t>Grad Group</a:t>
            </a: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Roboto"/>
              </a:rPr>
              <a:t>: </a:t>
            </a:r>
            <a:r>
              <a:rPr lang="en" sz="18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Calibri"/>
              </a:rPr>
              <a:t>IGG</a:t>
            </a:r>
            <a:endParaRPr sz="1800" dirty="0">
              <a:solidFill>
                <a:schemeClr val="dk1"/>
              </a:solidFill>
              <a:highlight>
                <a:srgbClr val="FFFFFF"/>
              </a:highlight>
              <a:latin typeface="Calibri"/>
              <a:cs typeface="Calibri"/>
              <a:sym typeface="Calibri"/>
            </a:endParaRPr>
          </a:p>
          <a:p>
            <a:pPr marL="171450" lvl="0" indent="-171450">
              <a:buClr>
                <a:schemeClr val="dk1"/>
              </a:buClr>
              <a:buSzPts val="1100"/>
            </a:pP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Roboto"/>
              </a:rPr>
              <a:t>Hometown: </a:t>
            </a:r>
            <a:r>
              <a:rPr lang="en" sz="18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Calibri"/>
              </a:rPr>
              <a:t>Originally Minsk, Belarus. These days, Rockville MD.</a:t>
            </a:r>
            <a:endParaRPr sz="1800" dirty="0">
              <a:solidFill>
                <a:schemeClr val="dk1"/>
              </a:solidFill>
              <a:highlight>
                <a:srgbClr val="FFFFFF"/>
              </a:highlight>
              <a:latin typeface="Calibri"/>
              <a:cs typeface="Calibri"/>
              <a:sym typeface="Calibri"/>
            </a:endParaRPr>
          </a:p>
          <a:p>
            <a:pPr marL="171450" lvl="0" indent="-171450">
              <a:buClr>
                <a:schemeClr val="dk1"/>
              </a:buClr>
              <a:buSzPts val="1100"/>
            </a:pP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Roboto"/>
              </a:rPr>
              <a:t>Fun fact: </a:t>
            </a:r>
            <a:r>
              <a:rPr lang="en" sz="18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Calibri"/>
              </a:rPr>
              <a:t>I once ordered all 14 flavors at an ice cream shop and ate them at once with minimal help.</a:t>
            </a:r>
            <a:endParaRPr sz="1800" dirty="0">
              <a:solidFill>
                <a:schemeClr val="dk1"/>
              </a:solidFill>
              <a:highlight>
                <a:srgbClr val="FFFFFF"/>
              </a:highlight>
              <a:latin typeface="Calibri"/>
              <a:cs typeface="Calibri"/>
              <a:sym typeface="Calibri"/>
            </a:endParaRPr>
          </a:p>
          <a:p>
            <a:pPr marL="171450" lvl="0" indent="-171450">
              <a:buClr>
                <a:schemeClr val="dk1"/>
              </a:buClr>
              <a:buSzPts val="1100"/>
            </a:pPr>
            <a:endParaRPr sz="1800" b="1" dirty="0">
              <a:solidFill>
                <a:schemeClr val="dk1"/>
              </a:solidFill>
              <a:highlight>
                <a:srgbClr val="FFFFFF"/>
              </a:highlight>
              <a:latin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sz="1800" dirty="0"/>
          </a:p>
        </p:txBody>
      </p:sp>
      <p:pic>
        <p:nvPicPr>
          <p:cNvPr id="216" name="Google Shape;216;p36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26506" y="1687433"/>
            <a:ext cx="2133054" cy="320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</a:pPr>
            <a:r>
              <a:rPr lang="en" sz="3200" dirty="0">
                <a:latin typeface="Calibri"/>
                <a:cs typeface="Calibri"/>
                <a:sym typeface="Calibri"/>
              </a:rPr>
              <a:t>Saba </a:t>
            </a:r>
            <a:r>
              <a:rPr lang="en" sz="3200" dirty="0" err="1">
                <a:latin typeface="Calibri"/>
                <a:cs typeface="Calibri"/>
                <a:sym typeface="Calibri"/>
              </a:rPr>
              <a:t>Tegegne</a:t>
            </a:r>
            <a:endParaRPr sz="3200" dirty="0">
              <a:latin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2" name="Google Shape;222;p37"/>
          <p:cNvSpPr txBox="1">
            <a:spLocks noGrp="1"/>
          </p:cNvSpPr>
          <p:nvPr>
            <p:ph sz="half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171450" indent="-171450">
              <a:buClr>
                <a:schemeClr val="dk1"/>
              </a:buClr>
              <a:buSzPts val="1100"/>
            </a:pP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Calibri"/>
              </a:rPr>
              <a:t>Previous institutions: </a:t>
            </a:r>
            <a:r>
              <a:rPr lang="en" sz="18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Calibri"/>
              </a:rPr>
              <a:t>University of Toronto, Yale University</a:t>
            </a:r>
          </a:p>
          <a:p>
            <a:pPr marL="171450" indent="-171450">
              <a:buClr>
                <a:schemeClr val="dk1"/>
              </a:buClr>
              <a:buSzPts val="1100"/>
            </a:pP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Calibri"/>
              </a:rPr>
              <a:t>Grad Group</a:t>
            </a: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Roboto"/>
              </a:rPr>
              <a:t>: </a:t>
            </a:r>
            <a:r>
              <a:rPr lang="en" sz="18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Calibri"/>
              </a:rPr>
              <a:t>IGG</a:t>
            </a:r>
            <a:endParaRPr sz="1800" dirty="0">
              <a:solidFill>
                <a:schemeClr val="dk1"/>
              </a:solidFill>
              <a:highlight>
                <a:srgbClr val="FFFFFF"/>
              </a:highlight>
              <a:latin typeface="Calibri"/>
              <a:cs typeface="Calibri"/>
              <a:sym typeface="Calibri"/>
            </a:endParaRPr>
          </a:p>
          <a:p>
            <a:pPr marL="171450" indent="-171450">
              <a:buClr>
                <a:schemeClr val="dk1"/>
              </a:buClr>
              <a:buSzPts val="1100"/>
            </a:pP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Roboto"/>
              </a:rPr>
              <a:t>Hometown: </a:t>
            </a:r>
            <a:r>
              <a:rPr lang="en" sz="18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Calibri"/>
              </a:rPr>
              <a:t>Addis Ababa, Ethiopia </a:t>
            </a:r>
            <a:endParaRPr sz="1800" dirty="0">
              <a:solidFill>
                <a:schemeClr val="dk1"/>
              </a:solidFill>
              <a:highlight>
                <a:srgbClr val="FFFFFF"/>
              </a:highlight>
              <a:latin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223" name="Google Shape;223;p37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23971" y="1671002"/>
            <a:ext cx="2921182" cy="274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>
              <a:spcBef>
                <a:spcPts val="0"/>
              </a:spcBef>
            </a:pPr>
            <a:r>
              <a:rPr lang="en" sz="3200" dirty="0" err="1">
                <a:latin typeface="Calibri"/>
                <a:cs typeface="Calibri"/>
                <a:sym typeface="Calibri"/>
              </a:rPr>
              <a:t>HenrY</a:t>
            </a:r>
            <a:r>
              <a:rPr lang="en" sz="3200" dirty="0">
                <a:latin typeface="Calibri"/>
                <a:cs typeface="Calibri"/>
                <a:sym typeface="Calibri"/>
              </a:rPr>
              <a:t> </a:t>
            </a:r>
            <a:r>
              <a:rPr lang="en" sz="3200" dirty="0" err="1">
                <a:solidFill>
                  <a:prstClr val="white"/>
                </a:solidFill>
                <a:latin typeface="Calibri"/>
                <a:cs typeface="Calibri"/>
                <a:sym typeface="Calibri"/>
              </a:rPr>
              <a:t>Utset</a:t>
            </a:r>
            <a:endParaRPr sz="12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9" name="Google Shape;229;p38"/>
          <p:cNvSpPr txBox="1">
            <a:spLocks noGrp="1"/>
          </p:cNvSpPr>
          <p:nvPr>
            <p:ph sz="half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171450" lvl="0" indent="-171450">
              <a:buClr>
                <a:schemeClr val="dk1"/>
              </a:buClr>
              <a:buSzPts val="1100"/>
            </a:pP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Calibri"/>
              </a:rPr>
              <a:t>Previous institutions: </a:t>
            </a:r>
            <a:r>
              <a:rPr lang="en" sz="18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Calibri"/>
              </a:rPr>
              <a:t>Vanderbilt University</a:t>
            </a:r>
            <a:endParaRPr sz="1800" dirty="0">
              <a:solidFill>
                <a:schemeClr val="dk1"/>
              </a:solidFill>
              <a:highlight>
                <a:srgbClr val="FFFFFF"/>
              </a:highlight>
              <a:latin typeface="Calibri"/>
              <a:cs typeface="Calibri"/>
              <a:sym typeface="Calibri"/>
            </a:endParaRPr>
          </a:p>
          <a:p>
            <a:pPr marL="171450" lvl="0" indent="-171450">
              <a:buClr>
                <a:schemeClr val="dk1"/>
              </a:buClr>
              <a:buSzPts val="1100"/>
            </a:pP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Calibri"/>
              </a:rPr>
              <a:t>Grad Group</a:t>
            </a: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Roboto"/>
              </a:rPr>
              <a:t>: </a:t>
            </a:r>
            <a:r>
              <a:rPr lang="en" sz="18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Calibri"/>
              </a:rPr>
              <a:t>IGG</a:t>
            </a:r>
            <a:endParaRPr sz="1800" dirty="0">
              <a:solidFill>
                <a:schemeClr val="dk1"/>
              </a:solidFill>
              <a:highlight>
                <a:srgbClr val="FFFFFF"/>
              </a:highlight>
              <a:latin typeface="Calibri"/>
              <a:cs typeface="Calibri"/>
              <a:sym typeface="Calibri"/>
            </a:endParaRPr>
          </a:p>
          <a:p>
            <a:pPr marL="171450" lvl="0" indent="-171450">
              <a:buClr>
                <a:schemeClr val="dk1"/>
              </a:buClr>
              <a:buSzPts val="1100"/>
            </a:pP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Roboto"/>
              </a:rPr>
              <a:t>Hometown: </a:t>
            </a:r>
            <a:r>
              <a:rPr lang="en" sz="18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Calibri"/>
              </a:rPr>
              <a:t>Chicago, IL</a:t>
            </a:r>
            <a:endParaRPr sz="1800" dirty="0">
              <a:solidFill>
                <a:schemeClr val="dk1"/>
              </a:solidFill>
              <a:highlight>
                <a:srgbClr val="FFFFFF"/>
              </a:highlight>
              <a:latin typeface="Calibri"/>
              <a:cs typeface="Calibri"/>
              <a:sym typeface="Calibri"/>
            </a:endParaRPr>
          </a:p>
          <a:p>
            <a:pPr marL="171450" lvl="0" indent="-171450">
              <a:buClr>
                <a:schemeClr val="dk1"/>
              </a:buClr>
              <a:buSzPts val="1100"/>
            </a:pP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Roboto"/>
              </a:rPr>
              <a:t>Fun fact: </a:t>
            </a:r>
            <a:r>
              <a:rPr lang="en" sz="18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Calibri"/>
              </a:rPr>
              <a:t>has a four-year Duolingo streak</a:t>
            </a:r>
            <a:endParaRPr sz="1800" dirty="0">
              <a:solidFill>
                <a:schemeClr val="dk1"/>
              </a:solidFill>
              <a:highlight>
                <a:srgbClr val="FFFFFF"/>
              </a:highlight>
              <a:latin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b="1" dirty="0">
              <a:solidFill>
                <a:schemeClr val="dk1"/>
              </a:solidFill>
              <a:highlight>
                <a:srgbClr val="FFFFFF"/>
              </a:highlight>
              <a:latin typeface="Calibri"/>
              <a:cs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230" name="Google Shape;230;p38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88866" y="1765918"/>
            <a:ext cx="2400272" cy="320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</a:pPr>
            <a:r>
              <a:rPr lang="en" sz="3200" dirty="0">
                <a:latin typeface="Calibri"/>
                <a:cs typeface="Calibri"/>
                <a:sym typeface="Calibri"/>
              </a:rPr>
              <a:t>Colin </a:t>
            </a:r>
            <a:r>
              <a:rPr lang="en" sz="3200" dirty="0" err="1">
                <a:latin typeface="Calibri"/>
                <a:cs typeface="Calibri"/>
                <a:sym typeface="Calibri"/>
              </a:rPr>
              <a:t>Villarin</a:t>
            </a:r>
            <a:endParaRPr sz="3200" dirty="0">
              <a:latin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6" name="Google Shape;236;p39"/>
          <p:cNvSpPr txBox="1">
            <a:spLocks noGrp="1"/>
          </p:cNvSpPr>
          <p:nvPr>
            <p:ph sz="half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171450" indent="-171450">
              <a:buClr>
                <a:schemeClr val="dk1"/>
              </a:buClr>
              <a:buSzPts val="1100"/>
            </a:pP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Calibri"/>
              </a:rPr>
              <a:t>Previous institutions: </a:t>
            </a:r>
            <a:r>
              <a:rPr lang="en" sz="18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Roboto"/>
              </a:rPr>
              <a:t>University of Vermont, MGH</a:t>
            </a:r>
          </a:p>
          <a:p>
            <a:pPr marL="171450" indent="-171450">
              <a:buClr>
                <a:schemeClr val="dk1"/>
              </a:buClr>
              <a:buSzPts val="1100"/>
            </a:pP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Calibri"/>
              </a:rPr>
              <a:t>Grad Group</a:t>
            </a: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Roboto"/>
              </a:rPr>
              <a:t>: </a:t>
            </a:r>
            <a:r>
              <a:rPr lang="en" sz="18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Roboto"/>
              </a:rPr>
              <a:t>Neuroscience Grad Group</a:t>
            </a:r>
            <a:endParaRPr sz="1800" dirty="0">
              <a:solidFill>
                <a:schemeClr val="dk1"/>
              </a:solidFill>
              <a:highlight>
                <a:srgbClr val="FFFFFF"/>
              </a:highlight>
              <a:latin typeface="Calibri"/>
              <a:cs typeface="Calibri"/>
              <a:sym typeface="Roboto"/>
            </a:endParaRPr>
          </a:p>
          <a:p>
            <a:pPr marL="171450" indent="-171450">
              <a:buClr>
                <a:schemeClr val="dk1"/>
              </a:buClr>
              <a:buSzPts val="1100"/>
            </a:pP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Roboto"/>
              </a:rPr>
              <a:t>Hometown: </a:t>
            </a:r>
            <a:r>
              <a:rPr lang="en" sz="18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Roboto"/>
              </a:rPr>
              <a:t>Wynnewood, PA (outside of </a:t>
            </a:r>
            <a:r>
              <a:rPr lang="en" sz="1800" dirty="0" err="1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Roboto"/>
              </a:rPr>
              <a:t>philly</a:t>
            </a:r>
            <a:r>
              <a:rPr lang="en" sz="18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Roboto"/>
              </a:rPr>
              <a:t>)</a:t>
            </a:r>
            <a:endParaRPr sz="1800" dirty="0">
              <a:solidFill>
                <a:schemeClr val="dk1"/>
              </a:solidFill>
              <a:highlight>
                <a:srgbClr val="FFFFFF"/>
              </a:highlight>
              <a:latin typeface="Calibri"/>
              <a:cs typeface="Calibri"/>
              <a:sym typeface="Roboto"/>
            </a:endParaRPr>
          </a:p>
          <a:p>
            <a:pPr marL="171450" indent="-171450">
              <a:buClr>
                <a:schemeClr val="dk1"/>
              </a:buClr>
              <a:buSzPts val="1100"/>
            </a:pP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Roboto"/>
              </a:rPr>
              <a:t>Fun fact: </a:t>
            </a:r>
            <a:r>
              <a:rPr lang="en" sz="18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Roboto"/>
              </a:rPr>
              <a:t>I competed nationally in both pistol shooting and ballroom &amp; </a:t>
            </a:r>
            <a:r>
              <a:rPr lang="en" sz="1800" dirty="0" err="1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Roboto"/>
              </a:rPr>
              <a:t>latin</a:t>
            </a:r>
            <a:r>
              <a:rPr lang="en" sz="18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Roboto"/>
              </a:rPr>
              <a:t> dancing during college.</a:t>
            </a:r>
            <a:endParaRPr sz="1800" dirty="0">
              <a:solidFill>
                <a:schemeClr val="dk1"/>
              </a:solidFill>
              <a:highlight>
                <a:srgbClr val="FFFFFF"/>
              </a:highlight>
              <a:latin typeface="Calibri"/>
              <a:cs typeface="Calibri"/>
            </a:endParaRPr>
          </a:p>
        </p:txBody>
      </p:sp>
      <p:pic>
        <p:nvPicPr>
          <p:cNvPr id="237" name="Google Shape;237;p39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90565" y="1671003"/>
            <a:ext cx="2564382" cy="320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4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</a:pPr>
            <a:r>
              <a:rPr lang="en" sz="3200" dirty="0">
                <a:latin typeface="Calibri"/>
                <a:cs typeface="Calibri"/>
                <a:sym typeface="Calibri"/>
              </a:rPr>
              <a:t>Chris Wu</a:t>
            </a:r>
            <a:endParaRPr sz="3200" dirty="0">
              <a:latin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3" name="Google Shape;243;p40"/>
          <p:cNvSpPr txBox="1">
            <a:spLocks noGrp="1"/>
          </p:cNvSpPr>
          <p:nvPr>
            <p:ph sz="half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>
              <a:buClr>
                <a:schemeClr val="dk1"/>
              </a:buClr>
              <a:buSzPts val="1100"/>
            </a:pP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Calibri"/>
              </a:rPr>
              <a:t>Previous institutions: </a:t>
            </a:r>
            <a:r>
              <a:rPr lang="en" sz="18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Calibri"/>
              </a:rPr>
              <a:t>Stanford University</a:t>
            </a:r>
          </a:p>
          <a:p>
            <a:pPr marL="171450" lvl="0" indent="-171450">
              <a:buClr>
                <a:schemeClr val="dk1"/>
              </a:buClr>
              <a:buSzPts val="1100"/>
            </a:pP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Calibri"/>
              </a:rPr>
              <a:t>Grad Group</a:t>
            </a: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Roboto"/>
              </a:rPr>
              <a:t>: </a:t>
            </a:r>
            <a:r>
              <a:rPr lang="en" sz="18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Calibri"/>
              </a:rPr>
              <a:t>Bioengineering</a:t>
            </a: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Calibri"/>
              </a:rPr>
              <a:t> </a:t>
            </a:r>
            <a:endParaRPr sz="1800" b="1" dirty="0">
              <a:solidFill>
                <a:schemeClr val="dk1"/>
              </a:solidFill>
              <a:highlight>
                <a:srgbClr val="FFFFFF"/>
              </a:highlight>
              <a:latin typeface="Calibri"/>
              <a:cs typeface="Calibri"/>
              <a:sym typeface="Calibri"/>
            </a:endParaRPr>
          </a:p>
          <a:p>
            <a:pPr marL="171450" lvl="0" indent="-171450">
              <a:buClr>
                <a:schemeClr val="dk1"/>
              </a:buClr>
              <a:buSzPts val="1100"/>
            </a:pP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Roboto"/>
              </a:rPr>
              <a:t>Hometown: </a:t>
            </a:r>
            <a:r>
              <a:rPr lang="en" sz="18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Calibri"/>
              </a:rPr>
              <a:t>Chapel Hill, NC</a:t>
            </a:r>
            <a:endParaRPr sz="1800" dirty="0">
              <a:solidFill>
                <a:schemeClr val="dk1"/>
              </a:solidFill>
              <a:highlight>
                <a:srgbClr val="FFFFFF"/>
              </a:highlight>
              <a:latin typeface="Calibri"/>
              <a:cs typeface="Calibri"/>
              <a:sym typeface="Calibri"/>
            </a:endParaRPr>
          </a:p>
          <a:p>
            <a:pPr marL="171450" lvl="0" indent="-171450">
              <a:buClr>
                <a:schemeClr val="dk1"/>
              </a:buClr>
              <a:buSzPts val="1100"/>
            </a:pP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Roboto"/>
              </a:rPr>
              <a:t>Fun fact: </a:t>
            </a:r>
            <a:r>
              <a:rPr lang="en" sz="18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Calibri"/>
              </a:rPr>
              <a:t>I had a conversation with Elon Musk about eco-friendly rocket fuel</a:t>
            </a:r>
            <a:endParaRPr sz="1800" dirty="0">
              <a:solidFill>
                <a:schemeClr val="dk1"/>
              </a:solidFill>
              <a:highlight>
                <a:srgbClr val="FFFFFF"/>
              </a:highlight>
              <a:latin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244" name="Google Shape;244;p40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50114" y="1671003"/>
            <a:ext cx="2816352" cy="320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>
              <a:spcBef>
                <a:spcPts val="0"/>
              </a:spcBef>
            </a:pPr>
            <a:r>
              <a:rPr lang="en" sz="3200" dirty="0">
                <a:latin typeface="Calibri"/>
                <a:cs typeface="Calibri"/>
                <a:sym typeface="Calibri"/>
              </a:rPr>
              <a:t>Kat</a:t>
            </a:r>
            <a:r>
              <a:rPr lang="en" sz="120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   </a:t>
            </a:r>
            <a:r>
              <a:rPr lang="en" sz="3200" dirty="0">
                <a:solidFill>
                  <a:prstClr val="white"/>
                </a:solidFill>
                <a:latin typeface="Calibri"/>
                <a:cs typeface="Calibri"/>
                <a:sym typeface="Calibri"/>
              </a:rPr>
              <a:t>Xia</a:t>
            </a:r>
            <a:endParaRPr sz="12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0" name="Google Shape;250;p41"/>
          <p:cNvSpPr txBox="1">
            <a:spLocks noGrp="1"/>
          </p:cNvSpPr>
          <p:nvPr>
            <p:ph sz="half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indent="-171450">
              <a:buClr>
                <a:schemeClr val="dk1"/>
              </a:buClr>
              <a:buSzPts val="1100"/>
            </a:pP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Calibri"/>
              </a:rPr>
              <a:t>Previous institutions: </a:t>
            </a:r>
            <a:r>
              <a:rPr lang="en" sz="18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Calibri"/>
              </a:rPr>
              <a:t>Santa Clara University</a:t>
            </a:r>
            <a:endParaRPr sz="1800" dirty="0">
              <a:solidFill>
                <a:schemeClr val="dk1"/>
              </a:solidFill>
              <a:highlight>
                <a:srgbClr val="FFFFFF"/>
              </a:highlight>
              <a:latin typeface="Calibri"/>
              <a:cs typeface="Calibri"/>
              <a:sym typeface="Calibri"/>
            </a:endParaRPr>
          </a:p>
          <a:p>
            <a:pPr marL="171450" indent="-171450">
              <a:buClr>
                <a:schemeClr val="dk1"/>
              </a:buClr>
              <a:buSzPts val="1100"/>
            </a:pP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Calibri"/>
              </a:rPr>
              <a:t>Grad Group</a:t>
            </a: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Roboto"/>
              </a:rPr>
              <a:t>: </a:t>
            </a:r>
            <a:r>
              <a:rPr lang="en" sz="18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Calibri"/>
              </a:rPr>
              <a:t>CAMB</a:t>
            </a:r>
            <a:endParaRPr sz="1800" dirty="0">
              <a:solidFill>
                <a:schemeClr val="dk1"/>
              </a:solidFill>
              <a:highlight>
                <a:srgbClr val="FFFFFF"/>
              </a:highlight>
              <a:latin typeface="Calibri"/>
              <a:cs typeface="Calibri"/>
              <a:sym typeface="Calibri"/>
            </a:endParaRPr>
          </a:p>
          <a:p>
            <a:pPr marL="171450" indent="-171450">
              <a:buClr>
                <a:schemeClr val="dk1"/>
              </a:buClr>
              <a:buSzPts val="1100"/>
            </a:pP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Roboto"/>
              </a:rPr>
              <a:t>Hometown: </a:t>
            </a:r>
            <a:r>
              <a:rPr lang="en" sz="18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Calibri"/>
              </a:rPr>
              <a:t>Mountain View, California</a:t>
            </a:r>
            <a:endParaRPr sz="1800" dirty="0">
              <a:solidFill>
                <a:schemeClr val="dk1"/>
              </a:solidFill>
              <a:highlight>
                <a:srgbClr val="FFFFFF"/>
              </a:highlight>
              <a:latin typeface="Calibri"/>
              <a:cs typeface="Calibri"/>
              <a:sym typeface="Calibri"/>
            </a:endParaRPr>
          </a:p>
          <a:p>
            <a:pPr marL="171450" indent="-171450">
              <a:buClr>
                <a:schemeClr val="dk1"/>
              </a:buClr>
              <a:buSzPts val="1100"/>
            </a:pP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Roboto"/>
              </a:rPr>
              <a:t>Fun fact: </a:t>
            </a:r>
            <a:r>
              <a:rPr lang="en" sz="18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Calibri"/>
              </a:rPr>
              <a:t>My high school friends turned my handwriting into a computer font. </a:t>
            </a:r>
            <a:endParaRPr sz="1800" dirty="0">
              <a:solidFill>
                <a:schemeClr val="dk1"/>
              </a:solidFill>
              <a:highlight>
                <a:srgbClr val="FFFFFF"/>
              </a:highlight>
              <a:latin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sz="1800" dirty="0"/>
          </a:p>
        </p:txBody>
      </p:sp>
      <p:pic>
        <p:nvPicPr>
          <p:cNvPr id="251" name="Google Shape;251;p41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71747" y="1561772"/>
            <a:ext cx="2133613" cy="320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</a:pPr>
            <a:r>
              <a:rPr lang="en" sz="3200" dirty="0">
                <a:latin typeface="Calibri"/>
                <a:cs typeface="Calibri"/>
                <a:sym typeface="Calibri"/>
              </a:rPr>
              <a:t>Alexandria Adigun</a:t>
            </a:r>
            <a:endParaRPr sz="3200" dirty="0">
              <a:latin typeface="Calibri"/>
              <a:cs typeface="Calibri"/>
            </a:endParaRPr>
          </a:p>
        </p:txBody>
      </p:sp>
      <p:sp>
        <p:nvSpPr>
          <p:cNvPr id="68" name="Google Shape;68;p15"/>
          <p:cNvSpPr txBox="1">
            <a:spLocks noGrp="1"/>
          </p:cNvSpPr>
          <p:nvPr>
            <p:ph sz="half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171450" lvl="0" indent="-171450">
              <a:buClr>
                <a:schemeClr val="dk1"/>
              </a:buClr>
              <a:buSzPts val="1100"/>
            </a:pP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Calibri"/>
              </a:rPr>
              <a:t>Previous institutions: </a:t>
            </a:r>
            <a:r>
              <a:rPr lang="en" sz="18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Calibri"/>
              </a:rPr>
              <a:t>Howard University</a:t>
            </a:r>
            <a:endParaRPr sz="1800" dirty="0">
              <a:solidFill>
                <a:schemeClr val="dk1"/>
              </a:solidFill>
              <a:highlight>
                <a:srgbClr val="FFFFFF"/>
              </a:highlight>
              <a:latin typeface="Calibri"/>
              <a:cs typeface="Calibri"/>
              <a:sym typeface="Calibri"/>
            </a:endParaRPr>
          </a:p>
          <a:p>
            <a:pPr marL="171450" lvl="0" indent="-171450">
              <a:buClr>
                <a:schemeClr val="dk1"/>
              </a:buClr>
              <a:buSzPts val="1100"/>
            </a:pP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Calibri"/>
              </a:rPr>
              <a:t>Grad Group: </a:t>
            </a:r>
            <a:r>
              <a:rPr lang="en" sz="18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Calibri"/>
              </a:rPr>
              <a:t>CAMB</a:t>
            </a:r>
            <a:endParaRPr sz="1800" dirty="0">
              <a:solidFill>
                <a:schemeClr val="dk1"/>
              </a:solidFill>
              <a:highlight>
                <a:srgbClr val="FFFFFF"/>
              </a:highlight>
              <a:latin typeface="Calibri"/>
              <a:cs typeface="Calibri"/>
              <a:sym typeface="Calibri"/>
            </a:endParaRPr>
          </a:p>
          <a:p>
            <a:pPr marL="171450" lvl="0" indent="-171450">
              <a:buClr>
                <a:schemeClr val="dk1"/>
              </a:buClr>
              <a:buSzPts val="1100"/>
            </a:pP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Calibri"/>
              </a:rPr>
              <a:t>Hometown: </a:t>
            </a:r>
            <a:r>
              <a:rPr lang="en" sz="18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Calibri"/>
              </a:rPr>
              <a:t>Houston, TX</a:t>
            </a:r>
            <a:endParaRPr sz="1800" dirty="0">
              <a:solidFill>
                <a:schemeClr val="dk1"/>
              </a:solidFill>
              <a:highlight>
                <a:srgbClr val="FFFFFF"/>
              </a:highlight>
              <a:latin typeface="Calibri"/>
              <a:cs typeface="Calibri"/>
              <a:sym typeface="Calibri"/>
            </a:endParaRPr>
          </a:p>
          <a:p>
            <a:pPr marL="171450" lvl="0" indent="-171450">
              <a:buClr>
                <a:schemeClr val="dk1"/>
              </a:buClr>
              <a:buSzPts val="1100"/>
            </a:pP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Calibri"/>
              </a:rPr>
              <a:t>Fun fact: </a:t>
            </a:r>
            <a:r>
              <a:rPr lang="en" sz="18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Calibri"/>
              </a:rPr>
              <a:t>I have performed in the Macy's Thanksgiving day parade!</a:t>
            </a:r>
            <a:endParaRPr sz="1800" dirty="0">
              <a:solidFill>
                <a:schemeClr val="dk1"/>
              </a:solidFill>
              <a:highlight>
                <a:srgbClr val="FFFFFF"/>
              </a:highlight>
              <a:latin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69" name="Google Shape;69;p15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41914" y="2069957"/>
            <a:ext cx="3437404" cy="228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4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</a:pPr>
            <a:r>
              <a:rPr lang="en" sz="3200" dirty="0">
                <a:latin typeface="Calibri"/>
                <a:cs typeface="Calibri"/>
                <a:sym typeface="Calibri"/>
              </a:rPr>
              <a:t>Barbara </a:t>
            </a:r>
            <a:r>
              <a:rPr lang="en" sz="3200" dirty="0" err="1">
                <a:latin typeface="Calibri"/>
                <a:cs typeface="Calibri"/>
                <a:sym typeface="Calibri"/>
              </a:rPr>
              <a:t>Xiong</a:t>
            </a:r>
            <a:endParaRPr sz="3200" dirty="0">
              <a:latin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7" name="Google Shape;257;p42"/>
          <p:cNvSpPr txBox="1">
            <a:spLocks noGrp="1"/>
          </p:cNvSpPr>
          <p:nvPr>
            <p:ph sz="half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171450" lvl="0" indent="-171450">
              <a:buClr>
                <a:schemeClr val="dk1"/>
              </a:buClr>
              <a:buSzPts val="1100"/>
            </a:pP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Calibri"/>
              </a:rPr>
              <a:t>Previous institutions: </a:t>
            </a:r>
            <a:r>
              <a:rPr lang="en" sz="18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Calibri"/>
              </a:rPr>
              <a:t>Duke</a:t>
            </a:r>
            <a:endParaRPr sz="1800" dirty="0">
              <a:solidFill>
                <a:schemeClr val="dk1"/>
              </a:solidFill>
              <a:highlight>
                <a:srgbClr val="FFFFFF"/>
              </a:highlight>
              <a:latin typeface="Calibri"/>
              <a:cs typeface="Calibri"/>
              <a:sym typeface="Calibri"/>
            </a:endParaRPr>
          </a:p>
          <a:p>
            <a:pPr marL="171450" lvl="0" indent="-171450">
              <a:buClr>
                <a:schemeClr val="dk1"/>
              </a:buClr>
              <a:buSzPts val="1100"/>
            </a:pP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Calibri"/>
              </a:rPr>
              <a:t>Grad Group</a:t>
            </a: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Roboto"/>
              </a:rPr>
              <a:t>: </a:t>
            </a:r>
            <a:r>
              <a:rPr lang="en" sz="18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Calibri"/>
              </a:rPr>
              <a:t>GCB</a:t>
            </a:r>
            <a:endParaRPr sz="1800" dirty="0">
              <a:solidFill>
                <a:schemeClr val="dk1"/>
              </a:solidFill>
              <a:highlight>
                <a:srgbClr val="FFFFFF"/>
              </a:highlight>
              <a:latin typeface="Calibri"/>
              <a:cs typeface="Calibri"/>
              <a:sym typeface="Calibri"/>
            </a:endParaRPr>
          </a:p>
          <a:p>
            <a:pPr marL="171450" lvl="0" indent="-171450">
              <a:buClr>
                <a:schemeClr val="dk1"/>
              </a:buClr>
              <a:buSzPts val="1100"/>
            </a:pP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Roboto"/>
              </a:rPr>
              <a:t>Hometown: </a:t>
            </a:r>
            <a:r>
              <a:rPr lang="en" sz="18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Calibri"/>
              </a:rPr>
              <a:t>Nashville, TN</a:t>
            </a:r>
            <a:endParaRPr sz="1800" dirty="0">
              <a:solidFill>
                <a:schemeClr val="dk1"/>
              </a:solidFill>
              <a:highlight>
                <a:srgbClr val="FFFFFF"/>
              </a:highlight>
              <a:latin typeface="Calibri"/>
              <a:cs typeface="Calibri"/>
              <a:sym typeface="Calibri"/>
            </a:endParaRPr>
          </a:p>
          <a:p>
            <a:pPr marL="171450" lvl="0" indent="-171450">
              <a:buClr>
                <a:schemeClr val="dk1"/>
              </a:buClr>
              <a:buSzPts val="1100"/>
            </a:pP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Roboto"/>
              </a:rPr>
              <a:t>Fun fact: </a:t>
            </a:r>
            <a:r>
              <a:rPr lang="en" sz="18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Calibri"/>
              </a:rPr>
              <a:t>I enjoy graphic design and connecting it to research/STEM—I’ve designed a cover for an issue of a physical chemistry journal, been commissioned to animate figures for illustrating new statistical methods, and volunteered with the UN to produce educational animated videos for COVID awareness.</a:t>
            </a:r>
            <a:endParaRPr sz="1800" dirty="0">
              <a:solidFill>
                <a:schemeClr val="dk1"/>
              </a:solidFill>
              <a:highlight>
                <a:srgbClr val="FFFFFF"/>
              </a:highlight>
              <a:latin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Calibri"/>
              </a:rPr>
              <a:t> </a:t>
            </a:r>
            <a:endParaRPr sz="1800" b="1" dirty="0">
              <a:solidFill>
                <a:schemeClr val="dk1"/>
              </a:solidFill>
              <a:highlight>
                <a:srgbClr val="FFFFFF"/>
              </a:highlight>
              <a:latin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258" name="Google Shape;258;p42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78877" y="1853056"/>
            <a:ext cx="2739900" cy="274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4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</a:pPr>
            <a:r>
              <a:rPr lang="en" sz="3200" dirty="0">
                <a:latin typeface="Calibri"/>
                <a:cs typeface="Calibri"/>
                <a:sym typeface="Calibri"/>
              </a:rPr>
              <a:t>Michael Yao</a:t>
            </a:r>
            <a:endParaRPr sz="3200" dirty="0">
              <a:latin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4" name="Google Shape;264;p43"/>
          <p:cNvSpPr txBox="1">
            <a:spLocks noGrp="1"/>
          </p:cNvSpPr>
          <p:nvPr>
            <p:ph sz="half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171450" lvl="0" indent="-171450">
              <a:lnSpc>
                <a:spcPct val="90000"/>
              </a:lnSpc>
              <a:buClr>
                <a:schemeClr val="dk1"/>
              </a:buClr>
              <a:buSzPts val="1100"/>
            </a:pP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Calibri"/>
              </a:rPr>
              <a:t>Previous institutions: </a:t>
            </a:r>
            <a:r>
              <a:rPr lang="en" sz="18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Calibri"/>
              </a:rPr>
              <a:t>Caltech</a:t>
            </a:r>
            <a:endParaRPr sz="1800" dirty="0">
              <a:solidFill>
                <a:schemeClr val="dk1"/>
              </a:solidFill>
              <a:highlight>
                <a:srgbClr val="FFFFFF"/>
              </a:highlight>
              <a:latin typeface="Calibri"/>
              <a:cs typeface="Calibri"/>
              <a:sym typeface="Calibri"/>
            </a:endParaRPr>
          </a:p>
          <a:p>
            <a:pPr marL="171450" lvl="0" indent="-171450">
              <a:lnSpc>
                <a:spcPct val="90000"/>
              </a:lnSpc>
              <a:buClr>
                <a:schemeClr val="dk1"/>
              </a:buClr>
              <a:buSzPts val="1100"/>
            </a:pP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Calibri"/>
              </a:rPr>
              <a:t>Grad Group</a:t>
            </a: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Roboto"/>
              </a:rPr>
              <a:t>: </a:t>
            </a:r>
            <a:r>
              <a:rPr lang="en" sz="18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Calibri"/>
              </a:rPr>
              <a:t>Bioengineering</a:t>
            </a:r>
            <a:endParaRPr sz="1800" dirty="0">
              <a:solidFill>
                <a:schemeClr val="dk1"/>
              </a:solidFill>
              <a:highlight>
                <a:srgbClr val="FFFFFF"/>
              </a:highlight>
              <a:latin typeface="Calibri"/>
              <a:cs typeface="Calibri"/>
              <a:sym typeface="Calibri"/>
            </a:endParaRPr>
          </a:p>
          <a:p>
            <a:pPr marL="171450" lvl="0" indent="-171450">
              <a:lnSpc>
                <a:spcPct val="90000"/>
              </a:lnSpc>
              <a:buClr>
                <a:schemeClr val="dk1"/>
              </a:buClr>
              <a:buSzPts val="1100"/>
            </a:pP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Roboto"/>
              </a:rPr>
              <a:t>Hometown: </a:t>
            </a:r>
            <a:r>
              <a:rPr lang="en" sz="18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Calibri"/>
              </a:rPr>
              <a:t>Pasadena, CA</a:t>
            </a:r>
            <a:endParaRPr sz="1800" dirty="0">
              <a:solidFill>
                <a:schemeClr val="dk1"/>
              </a:solidFill>
              <a:highlight>
                <a:srgbClr val="FFFFFF"/>
              </a:highlight>
              <a:latin typeface="Calibri"/>
              <a:cs typeface="Calibri"/>
              <a:sym typeface="Calibri"/>
            </a:endParaRPr>
          </a:p>
          <a:p>
            <a:pPr marL="171450" lvl="0" indent="-171450">
              <a:lnSpc>
                <a:spcPct val="90000"/>
              </a:lnSpc>
              <a:buClr>
                <a:schemeClr val="dk1"/>
              </a:buClr>
              <a:buSzPts val="1100"/>
            </a:pP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Roboto"/>
              </a:rPr>
              <a:t>Fun fact: </a:t>
            </a:r>
            <a:r>
              <a:rPr lang="en" sz="18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Calibri"/>
              </a:rPr>
              <a:t>I used to swim DIII during college before I picked up ballroom dancing!</a:t>
            </a:r>
            <a:endParaRPr sz="1800" dirty="0">
              <a:solidFill>
                <a:schemeClr val="dk1"/>
              </a:solidFill>
              <a:highlight>
                <a:srgbClr val="FFFFFF"/>
              </a:highlight>
              <a:latin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265" name="Google Shape;265;p43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91624" y="1671003"/>
            <a:ext cx="2743200" cy="274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4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>
              <a:spcBef>
                <a:spcPts val="0"/>
              </a:spcBef>
            </a:pPr>
            <a:r>
              <a:rPr lang="en" sz="3200" dirty="0" err="1">
                <a:latin typeface="Calibri"/>
                <a:cs typeface="Calibri"/>
                <a:sym typeface="Calibri"/>
              </a:rPr>
              <a:t>JacK</a:t>
            </a:r>
            <a:r>
              <a:rPr lang="en" sz="3200" dirty="0">
                <a:latin typeface="Calibri"/>
                <a:cs typeface="Calibri"/>
                <a:sym typeface="Calibri"/>
              </a:rPr>
              <a:t> </a:t>
            </a:r>
            <a:r>
              <a:rPr lang="en" sz="3200" dirty="0">
                <a:solidFill>
                  <a:prstClr val="white"/>
                </a:solidFill>
                <a:latin typeface="Calibri"/>
                <a:cs typeface="Calibri"/>
                <a:sym typeface="Calibri"/>
              </a:rPr>
              <a:t>You</a:t>
            </a:r>
            <a:endParaRPr sz="12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1" name="Google Shape;271;p44"/>
          <p:cNvSpPr txBox="1">
            <a:spLocks noGrp="1"/>
          </p:cNvSpPr>
          <p:nvPr>
            <p:ph sz="half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171450" indent="-171450">
              <a:lnSpc>
                <a:spcPct val="90000"/>
              </a:lnSpc>
              <a:buClr>
                <a:schemeClr val="dk1"/>
              </a:buClr>
              <a:buSzPts val="1100"/>
            </a:pP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Calibri"/>
              </a:rPr>
              <a:t>Previous institutions: </a:t>
            </a:r>
            <a:r>
              <a:rPr lang="en" sz="18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Calibri"/>
              </a:rPr>
              <a:t>University of Pennsylvania</a:t>
            </a:r>
            <a:endParaRPr sz="1800" dirty="0">
              <a:solidFill>
                <a:schemeClr val="dk1"/>
              </a:solidFill>
              <a:highlight>
                <a:srgbClr val="FFFFFF"/>
              </a:highlight>
              <a:latin typeface="Calibri"/>
              <a:cs typeface="Calibri"/>
              <a:sym typeface="Calibri"/>
            </a:endParaRPr>
          </a:p>
          <a:p>
            <a:pPr marL="171450" indent="-171450">
              <a:lnSpc>
                <a:spcPct val="90000"/>
              </a:lnSpc>
              <a:buClr>
                <a:schemeClr val="dk1"/>
              </a:buClr>
              <a:buSzPts val="1100"/>
            </a:pP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Calibri"/>
              </a:rPr>
              <a:t>Grad Group</a:t>
            </a: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Roboto"/>
              </a:rPr>
              <a:t>: </a:t>
            </a:r>
            <a:r>
              <a:rPr lang="en" sz="18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Calibri"/>
              </a:rPr>
              <a:t>CAMB</a:t>
            </a:r>
            <a:endParaRPr sz="1800" dirty="0">
              <a:solidFill>
                <a:schemeClr val="dk1"/>
              </a:solidFill>
              <a:highlight>
                <a:srgbClr val="FFFFFF"/>
              </a:highlight>
              <a:latin typeface="Calibri"/>
              <a:cs typeface="Calibri"/>
              <a:sym typeface="Calibri"/>
            </a:endParaRPr>
          </a:p>
          <a:p>
            <a:pPr marL="171450" indent="-171450">
              <a:lnSpc>
                <a:spcPct val="90000"/>
              </a:lnSpc>
              <a:buClr>
                <a:schemeClr val="dk1"/>
              </a:buClr>
              <a:buSzPts val="1100"/>
            </a:pP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Roboto"/>
              </a:rPr>
              <a:t>Hometown: </a:t>
            </a:r>
            <a:r>
              <a:rPr lang="en" sz="18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Calibri"/>
              </a:rPr>
              <a:t>Pittsburgh, PA</a:t>
            </a:r>
            <a:endParaRPr sz="1800" dirty="0">
              <a:solidFill>
                <a:schemeClr val="dk1"/>
              </a:solidFill>
              <a:highlight>
                <a:srgbClr val="FFFFFF"/>
              </a:highlight>
              <a:latin typeface="Calibri"/>
              <a:cs typeface="Calibri"/>
              <a:sym typeface="Calibri"/>
            </a:endParaRPr>
          </a:p>
          <a:p>
            <a:pPr marL="171450" indent="-171450">
              <a:lnSpc>
                <a:spcPct val="90000"/>
              </a:lnSpc>
              <a:buClr>
                <a:schemeClr val="dk1"/>
              </a:buClr>
              <a:buSzPts val="1100"/>
            </a:pP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Roboto"/>
              </a:rPr>
              <a:t>Fun fact: </a:t>
            </a:r>
            <a:r>
              <a:rPr lang="en" sz="18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Calibri"/>
              </a:rPr>
              <a:t>I love to cook (always looking for good recipes)!</a:t>
            </a:r>
            <a:endParaRPr sz="1800" dirty="0">
              <a:solidFill>
                <a:schemeClr val="dk1"/>
              </a:solidFill>
              <a:highlight>
                <a:srgbClr val="FFFFFF"/>
              </a:highlight>
              <a:latin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272" name="Google Shape;272;p44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24103" y="1671003"/>
            <a:ext cx="2736797" cy="274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</a:pPr>
            <a:r>
              <a:rPr lang="en" sz="3200" dirty="0">
                <a:latin typeface="Calibri"/>
                <a:cs typeface="Calibri"/>
                <a:sym typeface="Calibri"/>
              </a:rPr>
              <a:t>Muskaan Aggarwal</a:t>
            </a:r>
            <a:endParaRPr sz="3200" dirty="0">
              <a:latin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75;p16"/>
          <p:cNvSpPr txBox="1">
            <a:spLocks noGrp="1"/>
          </p:cNvSpPr>
          <p:nvPr>
            <p:ph sz="half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171450" indent="-171450">
              <a:buClr>
                <a:schemeClr val="dk1"/>
              </a:buClr>
              <a:buSzPts val="1100"/>
            </a:pP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Calibri"/>
              </a:rPr>
              <a:t>Previous institutions: </a:t>
            </a:r>
            <a:r>
              <a:rPr lang="en" sz="18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</a:rPr>
              <a:t>MIT, Boston Children's Hospital/</a:t>
            </a:r>
            <a:r>
              <a:rPr lang="en" sz="1800" dirty="0" err="1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</a:rPr>
              <a:t>Ragon</a:t>
            </a:r>
            <a:r>
              <a:rPr lang="en" sz="18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</a:rPr>
              <a:t> Institute</a:t>
            </a:r>
            <a:endParaRPr sz="1800" dirty="0">
              <a:solidFill>
                <a:schemeClr val="dk1"/>
              </a:solidFill>
              <a:highlight>
                <a:srgbClr val="FFFFFF"/>
              </a:highlight>
              <a:latin typeface="Calibri"/>
              <a:cs typeface="Calibri"/>
            </a:endParaRPr>
          </a:p>
          <a:p>
            <a:pPr marL="171450" indent="-171450">
              <a:buClr>
                <a:schemeClr val="dk1"/>
              </a:buClr>
              <a:buSzPts val="1100"/>
            </a:pP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Calibri"/>
              </a:rPr>
              <a:t>Grad Group</a:t>
            </a: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</a:rPr>
              <a:t>: </a:t>
            </a:r>
            <a:r>
              <a:rPr lang="en" sz="18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</a:rPr>
              <a:t>CAMB</a:t>
            </a:r>
            <a:endParaRPr sz="1800" dirty="0">
              <a:solidFill>
                <a:schemeClr val="dk1"/>
              </a:solidFill>
              <a:highlight>
                <a:srgbClr val="FFFFFF"/>
              </a:highlight>
              <a:latin typeface="Calibri"/>
              <a:cs typeface="Calibri"/>
            </a:endParaRPr>
          </a:p>
          <a:p>
            <a:pPr marL="171450" indent="-171450">
              <a:buClr>
                <a:schemeClr val="dk1"/>
              </a:buClr>
              <a:buSzPts val="1100"/>
            </a:pP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</a:rPr>
              <a:t>Hometown: </a:t>
            </a:r>
            <a:r>
              <a:rPr lang="en" sz="18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</a:rPr>
              <a:t>Folsom, CA</a:t>
            </a:r>
            <a:endParaRPr sz="1800" dirty="0">
              <a:solidFill>
                <a:schemeClr val="dk1"/>
              </a:solidFill>
              <a:highlight>
                <a:srgbClr val="FFFFFF"/>
              </a:highlight>
              <a:latin typeface="Calibri"/>
              <a:cs typeface="Calibri"/>
            </a:endParaRPr>
          </a:p>
          <a:p>
            <a:pPr marL="171450" indent="-171450">
              <a:buClr>
                <a:schemeClr val="dk1"/>
              </a:buClr>
              <a:buSzPts val="1100"/>
            </a:pP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</a:rPr>
              <a:t>Fun fact:</a:t>
            </a:r>
            <a:r>
              <a:rPr lang="en" sz="18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</a:rPr>
              <a:t> This summer, I went hiking on Europe's largest glacier, </a:t>
            </a:r>
            <a:r>
              <a:rPr lang="en" sz="1800" dirty="0" err="1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</a:rPr>
              <a:t>Vatnajökull</a:t>
            </a:r>
            <a:r>
              <a:rPr lang="en" sz="18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</a:rPr>
              <a:t>! </a:t>
            </a:r>
            <a:endParaRPr sz="1800" dirty="0">
              <a:solidFill>
                <a:schemeClr val="dk1"/>
              </a:solidFill>
              <a:highlight>
                <a:srgbClr val="FFFFFF"/>
              </a:highlight>
              <a:latin typeface="Calibri"/>
              <a:cs typeface="Calibri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</a:pP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76" name="Google Shape;76;p16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44996" y="2040512"/>
            <a:ext cx="3164117" cy="2290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lvl="0">
              <a:spcBef>
                <a:spcPts val="0"/>
              </a:spcBef>
            </a:pPr>
            <a:r>
              <a:rPr lang="en" sz="3200" dirty="0">
                <a:latin typeface="Calibri"/>
                <a:cs typeface="Calibri"/>
                <a:sym typeface="Calibri"/>
              </a:rPr>
              <a:t>Orlando Arevalo</a:t>
            </a:r>
            <a:endParaRPr sz="3200" dirty="0">
              <a:latin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7"/>
          <p:cNvSpPr txBox="1">
            <a:spLocks noGrp="1"/>
          </p:cNvSpPr>
          <p:nvPr>
            <p:ph sz="half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171450" lvl="0" indent="-171450">
              <a:buClr>
                <a:schemeClr val="dk1"/>
              </a:buClr>
              <a:buSzPts val="1100"/>
            </a:pP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Calibri"/>
              </a:rPr>
              <a:t>Previous institutions: </a:t>
            </a:r>
            <a:r>
              <a:rPr lang="en" sz="18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Calibri"/>
              </a:rPr>
              <a:t>Massachusetts Institute of Technology, </a:t>
            </a:r>
            <a:r>
              <a:rPr lang="en" sz="1800" dirty="0" err="1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Calibri"/>
              </a:rPr>
              <a:t>Rubius</a:t>
            </a:r>
            <a:r>
              <a:rPr lang="en" sz="18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Calibri"/>
              </a:rPr>
              <a:t> Therapeutics</a:t>
            </a:r>
            <a:endParaRPr sz="1800" dirty="0">
              <a:solidFill>
                <a:schemeClr val="dk1"/>
              </a:solidFill>
              <a:highlight>
                <a:srgbClr val="FFFFFF"/>
              </a:highlight>
              <a:latin typeface="Calibri"/>
              <a:cs typeface="Calibri"/>
              <a:sym typeface="Calibri"/>
            </a:endParaRPr>
          </a:p>
          <a:p>
            <a:pPr marL="171450" lvl="0" indent="-171450">
              <a:buClr>
                <a:schemeClr val="dk1"/>
              </a:buClr>
              <a:buSzPts val="1100"/>
            </a:pP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Calibri"/>
              </a:rPr>
              <a:t>Grad Group</a:t>
            </a: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</a:rPr>
              <a:t>: </a:t>
            </a:r>
            <a:r>
              <a:rPr lang="en" sz="18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Calibri"/>
              </a:rPr>
              <a:t>CAMB</a:t>
            </a:r>
            <a:endParaRPr sz="1800" dirty="0">
              <a:solidFill>
                <a:schemeClr val="dk1"/>
              </a:solidFill>
              <a:highlight>
                <a:srgbClr val="FFFFFF"/>
              </a:highlight>
              <a:latin typeface="Calibri"/>
              <a:cs typeface="Calibri"/>
              <a:sym typeface="Calibri"/>
            </a:endParaRPr>
          </a:p>
          <a:p>
            <a:pPr marL="171450" lvl="0" indent="-171450">
              <a:buClr>
                <a:schemeClr val="dk1"/>
              </a:buClr>
              <a:buSzPts val="1100"/>
            </a:pP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</a:rPr>
              <a:t>Hometown:</a:t>
            </a: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Calibri"/>
              </a:rPr>
              <a:t> </a:t>
            </a:r>
            <a:r>
              <a:rPr lang="en" sz="18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Calibri"/>
              </a:rPr>
              <a:t>Silver Spring, MD</a:t>
            </a:r>
            <a:endParaRPr sz="1800" dirty="0">
              <a:solidFill>
                <a:schemeClr val="dk1"/>
              </a:solidFill>
              <a:highlight>
                <a:srgbClr val="FFFFFF"/>
              </a:highlight>
              <a:latin typeface="Calibri"/>
              <a:cs typeface="Calibri"/>
              <a:sym typeface="Calibri"/>
            </a:endParaRPr>
          </a:p>
          <a:p>
            <a:pPr marL="171450" lvl="0" indent="-171450">
              <a:buClr>
                <a:schemeClr val="dk1"/>
              </a:buClr>
              <a:buSzPts val="1100"/>
            </a:pP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</a:rPr>
              <a:t>Fun fact</a:t>
            </a: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Calibri"/>
              </a:rPr>
              <a:t>: </a:t>
            </a:r>
            <a:r>
              <a:rPr lang="en" sz="18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Calibri"/>
              </a:rPr>
              <a:t>I like to brew kombucha at home to save money and because it's delicious!</a:t>
            </a:r>
            <a:endParaRPr sz="1800" dirty="0">
              <a:solidFill>
                <a:schemeClr val="dk1"/>
              </a:solidFill>
              <a:highlight>
                <a:srgbClr val="FFFFFF"/>
              </a:highlight>
              <a:latin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83" name="Google Shape;83;p17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82630" y="1669628"/>
            <a:ext cx="2171300" cy="32552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>
              <a:spcBef>
                <a:spcPts val="0"/>
              </a:spcBef>
            </a:pPr>
            <a:r>
              <a:rPr lang="en" sz="3200" dirty="0">
                <a:latin typeface="Calibri"/>
                <a:cs typeface="Calibri"/>
                <a:sym typeface="Calibri"/>
              </a:rPr>
              <a:t>Katherine Dorfman</a:t>
            </a:r>
            <a:endParaRPr sz="3200" dirty="0">
              <a:latin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89;p18"/>
          <p:cNvSpPr txBox="1">
            <a:spLocks noGrp="1"/>
          </p:cNvSpPr>
          <p:nvPr>
            <p:ph sz="half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171450" indent="-171450">
              <a:buClr>
                <a:schemeClr val="dk1"/>
              </a:buClr>
              <a:buSzPts val="1100"/>
            </a:pP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Calibri"/>
              </a:rPr>
              <a:t>Previous institutions: </a:t>
            </a:r>
            <a:r>
              <a:rPr lang="en" sz="18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Roboto"/>
              </a:rPr>
              <a:t>Brandeis University, MGH</a:t>
            </a:r>
            <a:endParaRPr sz="1800" dirty="0">
              <a:solidFill>
                <a:schemeClr val="dk1"/>
              </a:solidFill>
              <a:highlight>
                <a:srgbClr val="FFFFFF"/>
              </a:highlight>
              <a:latin typeface="Calibri"/>
              <a:cs typeface="Calibri"/>
              <a:sym typeface="Roboto"/>
            </a:endParaRPr>
          </a:p>
          <a:p>
            <a:pPr marL="171450" indent="-171450">
              <a:buClr>
                <a:schemeClr val="dk1"/>
              </a:buClr>
              <a:buSzPts val="1100"/>
            </a:pP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Calibri"/>
              </a:rPr>
              <a:t>Grad Group</a:t>
            </a: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Roboto"/>
              </a:rPr>
              <a:t>: </a:t>
            </a:r>
            <a:r>
              <a:rPr lang="en" sz="18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Roboto"/>
              </a:rPr>
              <a:t>Neuroscience</a:t>
            </a:r>
            <a:endParaRPr sz="1800" dirty="0">
              <a:solidFill>
                <a:schemeClr val="dk1"/>
              </a:solidFill>
              <a:highlight>
                <a:srgbClr val="FFFFFF"/>
              </a:highlight>
              <a:latin typeface="Calibri"/>
              <a:cs typeface="Calibri"/>
              <a:sym typeface="Roboto"/>
            </a:endParaRPr>
          </a:p>
          <a:p>
            <a:pPr marL="171450" indent="-171450">
              <a:buClr>
                <a:schemeClr val="dk1"/>
              </a:buClr>
              <a:buSzPts val="1100"/>
            </a:pP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</a:rPr>
              <a:t>Hometown</a:t>
            </a: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Roboto"/>
              </a:rPr>
              <a:t>: </a:t>
            </a:r>
            <a:r>
              <a:rPr lang="en" sz="18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Roboto"/>
              </a:rPr>
              <a:t>Boston</a:t>
            </a:r>
            <a:endParaRPr sz="2100" dirty="0">
              <a:solidFill>
                <a:schemeClr val="dk1"/>
              </a:solidFill>
              <a:highlight>
                <a:srgbClr val="FFFFFF"/>
              </a:highlight>
              <a:latin typeface="Calibri"/>
              <a:cs typeface="Calibri"/>
              <a:sym typeface="Roboto"/>
            </a:endParaRPr>
          </a:p>
          <a:p>
            <a:pPr marL="171450" indent="-171450">
              <a:buClr>
                <a:schemeClr val="dk1"/>
              </a:buClr>
              <a:buSzPts val="1100"/>
            </a:pP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</a:rPr>
              <a:t>Fun fact</a:t>
            </a: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Roboto"/>
              </a:rPr>
              <a:t>: </a:t>
            </a:r>
            <a:r>
              <a:rPr lang="en" sz="18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Roboto"/>
              </a:rPr>
              <a:t>This summer I went to Iceland!</a:t>
            </a:r>
            <a:endParaRPr sz="1800" dirty="0">
              <a:solidFill>
                <a:schemeClr val="dk1"/>
              </a:solidFill>
              <a:highlight>
                <a:srgbClr val="FFFFFF"/>
              </a:highlight>
              <a:latin typeface="Calibri"/>
              <a:cs typeface="Calibri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90" name="Google Shape;90;p18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15562" y="1671003"/>
            <a:ext cx="2963124" cy="274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>
              <a:spcBef>
                <a:spcPts val="0"/>
              </a:spcBef>
            </a:pPr>
            <a:r>
              <a:rPr lang="en" sz="3200" dirty="0">
                <a:latin typeface="Calibri"/>
                <a:cs typeface="Calibri"/>
                <a:sym typeface="Calibri"/>
              </a:rPr>
              <a:t>William Gao</a:t>
            </a:r>
            <a:endParaRPr sz="3200" dirty="0">
              <a:latin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96;p19"/>
          <p:cNvSpPr txBox="1">
            <a:spLocks noGrp="1"/>
          </p:cNvSpPr>
          <p:nvPr>
            <p:ph sz="half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171450" lvl="0" indent="-171450">
              <a:buClr>
                <a:schemeClr val="dk1"/>
              </a:buClr>
              <a:buSzPts val="1100"/>
            </a:pP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Calibri"/>
              </a:rPr>
              <a:t>Previous institutions: </a:t>
            </a:r>
            <a:r>
              <a:rPr lang="en" sz="18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</a:rPr>
              <a:t>Harvard University, Karolinska Institute</a:t>
            </a:r>
            <a:endParaRPr sz="1800" dirty="0">
              <a:solidFill>
                <a:schemeClr val="dk1"/>
              </a:solidFill>
              <a:highlight>
                <a:srgbClr val="FFFFFF"/>
              </a:highlight>
              <a:latin typeface="Calibri"/>
              <a:cs typeface="Calibri"/>
            </a:endParaRPr>
          </a:p>
          <a:p>
            <a:pPr marL="171450" lvl="0" indent="-171450">
              <a:buClr>
                <a:schemeClr val="dk1"/>
              </a:buClr>
              <a:buSzPts val="1100"/>
            </a:pP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Calibri"/>
              </a:rPr>
              <a:t>Grad Group</a:t>
            </a: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Roboto"/>
              </a:rPr>
              <a:t>: </a:t>
            </a:r>
            <a:r>
              <a:rPr lang="en" sz="18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</a:rPr>
              <a:t>GCB</a:t>
            </a: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</a:rPr>
              <a:t> </a:t>
            </a:r>
            <a:endParaRPr sz="1800" b="1" dirty="0">
              <a:solidFill>
                <a:schemeClr val="dk1"/>
              </a:solidFill>
              <a:highlight>
                <a:srgbClr val="FFFFFF"/>
              </a:highlight>
              <a:latin typeface="Calibri"/>
              <a:cs typeface="Calibri"/>
            </a:endParaRPr>
          </a:p>
          <a:p>
            <a:pPr marL="171450" lvl="0" indent="-171450">
              <a:buClr>
                <a:schemeClr val="dk1"/>
              </a:buClr>
              <a:buSzPts val="1100"/>
            </a:pP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</a:rPr>
              <a:t>Hometown</a:t>
            </a: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Roboto"/>
              </a:rPr>
              <a:t>: </a:t>
            </a:r>
            <a:r>
              <a:rPr lang="en" sz="18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</a:rPr>
              <a:t>Boston, MA</a:t>
            </a:r>
            <a:endParaRPr sz="1800" dirty="0">
              <a:solidFill>
                <a:schemeClr val="dk1"/>
              </a:solidFill>
              <a:highlight>
                <a:srgbClr val="FFFFFF"/>
              </a:highlight>
              <a:latin typeface="Calibri"/>
              <a:cs typeface="Calibri"/>
            </a:endParaRPr>
          </a:p>
          <a:p>
            <a:pPr marL="171450" lvl="0" indent="-171450">
              <a:buClr>
                <a:schemeClr val="dk1"/>
              </a:buClr>
              <a:buSzPts val="1100"/>
            </a:pP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</a:rPr>
              <a:t>Fun fact</a:t>
            </a: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Roboto"/>
              </a:rPr>
              <a:t>: </a:t>
            </a:r>
            <a:r>
              <a:rPr lang="en" sz="18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</a:rPr>
              <a:t>I enjoy birdwatching.</a:t>
            </a:r>
            <a:endParaRPr sz="1800" dirty="0">
              <a:solidFill>
                <a:schemeClr val="dk1"/>
              </a:solidFill>
              <a:highlight>
                <a:srgbClr val="FFFFFF"/>
              </a:highlight>
              <a:latin typeface="Calibri"/>
              <a:cs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97" name="Google Shape;97;p19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07841" y="1853056"/>
            <a:ext cx="2468888" cy="274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>
              <a:spcBef>
                <a:spcPts val="0"/>
              </a:spcBef>
            </a:pPr>
            <a:r>
              <a:rPr lang="en" sz="3200" dirty="0">
                <a:latin typeface="Calibri"/>
                <a:cs typeface="Calibri"/>
                <a:sym typeface="Calibri"/>
              </a:rPr>
              <a:t>Sam Garfinkle</a:t>
            </a:r>
            <a:endParaRPr sz="3200" dirty="0">
              <a:latin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3;p20"/>
          <p:cNvSpPr txBox="1">
            <a:spLocks noGrp="1"/>
          </p:cNvSpPr>
          <p:nvPr>
            <p:ph sz="half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indent="-171450">
              <a:buClr>
                <a:schemeClr val="dk1"/>
              </a:buClr>
              <a:buSzPts val="1100"/>
            </a:pP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Calibri"/>
              </a:rPr>
              <a:t>Previous institutions: </a:t>
            </a:r>
            <a:r>
              <a:rPr lang="en" sz="18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Calibri"/>
              </a:rPr>
              <a:t>Princeton, D.E. Shaw Research</a:t>
            </a:r>
            <a:endParaRPr sz="1800" dirty="0">
              <a:solidFill>
                <a:schemeClr val="dk1"/>
              </a:solidFill>
              <a:highlight>
                <a:srgbClr val="FFFFFF"/>
              </a:highlight>
              <a:latin typeface="Calibri"/>
              <a:cs typeface="Calibri"/>
              <a:sym typeface="Calibri"/>
            </a:endParaRPr>
          </a:p>
          <a:p>
            <a:pPr marL="171450" indent="-171450">
              <a:buClr>
                <a:schemeClr val="dk1"/>
              </a:buClr>
              <a:buSzPts val="1100"/>
            </a:pP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Calibri"/>
              </a:rPr>
              <a:t>Grad Group</a:t>
            </a: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Roboto"/>
              </a:rPr>
              <a:t>: </a:t>
            </a:r>
            <a:r>
              <a:rPr lang="en" sz="18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Calibri"/>
              </a:rPr>
              <a:t>BMB</a:t>
            </a:r>
            <a:endParaRPr sz="1800" dirty="0">
              <a:solidFill>
                <a:schemeClr val="dk1"/>
              </a:solidFill>
              <a:highlight>
                <a:srgbClr val="FFFFFF"/>
              </a:highlight>
              <a:latin typeface="Calibri"/>
              <a:cs typeface="Calibri"/>
              <a:sym typeface="Calibri"/>
            </a:endParaRPr>
          </a:p>
          <a:p>
            <a:pPr marL="171450" indent="-171450">
              <a:buClr>
                <a:schemeClr val="dk1"/>
              </a:buClr>
              <a:buSzPts val="1100"/>
            </a:pP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</a:rPr>
              <a:t>Hometown</a:t>
            </a: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Roboto"/>
              </a:rPr>
              <a:t>: </a:t>
            </a:r>
            <a:r>
              <a:rPr lang="en" sz="18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Calibri"/>
              </a:rPr>
              <a:t>Rochester Hills, Michigan</a:t>
            </a:r>
            <a:endParaRPr sz="1800" dirty="0">
              <a:solidFill>
                <a:schemeClr val="dk1"/>
              </a:solidFill>
              <a:highlight>
                <a:srgbClr val="FFFFFF"/>
              </a:highlight>
              <a:latin typeface="Calibri"/>
              <a:cs typeface="Calibri"/>
              <a:sym typeface="Calibri"/>
            </a:endParaRPr>
          </a:p>
          <a:p>
            <a:pPr marL="171450" indent="-171450">
              <a:buClr>
                <a:schemeClr val="dk1"/>
              </a:buClr>
              <a:buSzPts val="1100"/>
            </a:pP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</a:rPr>
              <a:t>Fun fact</a:t>
            </a: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Roboto"/>
              </a:rPr>
              <a:t>: </a:t>
            </a:r>
            <a:r>
              <a:rPr lang="en" sz="18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Calibri"/>
              </a:rPr>
              <a:t>I could legally drink at my own Bar Mitzvah.</a:t>
            </a:r>
            <a:endParaRPr sz="1800" dirty="0">
              <a:solidFill>
                <a:schemeClr val="dk1"/>
              </a:solidFill>
              <a:highlight>
                <a:srgbClr val="FFFFFF"/>
              </a:highlight>
              <a:latin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dirty="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sz="1800" dirty="0"/>
          </a:p>
        </p:txBody>
      </p:sp>
      <p:pic>
        <p:nvPicPr>
          <p:cNvPr id="104" name="Google Shape;104;p20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84544" y="1671003"/>
            <a:ext cx="2176272" cy="320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>
              <a:spcBef>
                <a:spcPts val="0"/>
              </a:spcBef>
            </a:pPr>
            <a:r>
              <a:rPr lang="en" sz="3200" dirty="0">
                <a:latin typeface="Calibri"/>
                <a:cs typeface="Calibri"/>
                <a:sym typeface="Calibri"/>
              </a:rPr>
              <a:t>Angela Gong</a:t>
            </a:r>
            <a:endParaRPr sz="3200" dirty="0">
              <a:latin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10;p21"/>
          <p:cNvSpPr txBox="1">
            <a:spLocks noGrp="1"/>
          </p:cNvSpPr>
          <p:nvPr>
            <p:ph sz="half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171450" indent="-171450">
              <a:buClr>
                <a:schemeClr val="dk1"/>
              </a:buClr>
              <a:buSzPts val="1100"/>
            </a:pP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Calibri"/>
              </a:rPr>
              <a:t>Previous institutions: </a:t>
            </a:r>
            <a:r>
              <a:rPr lang="en" sz="18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Roboto"/>
              </a:rPr>
              <a:t>Yale College</a:t>
            </a:r>
            <a:endParaRPr sz="1800" dirty="0">
              <a:solidFill>
                <a:schemeClr val="dk1"/>
              </a:solidFill>
              <a:highlight>
                <a:srgbClr val="FFFFFF"/>
              </a:highlight>
              <a:latin typeface="Calibri"/>
              <a:cs typeface="Calibri"/>
              <a:sym typeface="Roboto"/>
            </a:endParaRPr>
          </a:p>
          <a:p>
            <a:pPr marL="171450" indent="-171450">
              <a:buClr>
                <a:schemeClr val="dk1"/>
              </a:buClr>
              <a:buSzPts val="1100"/>
            </a:pP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Calibri"/>
              </a:rPr>
              <a:t>Grad Group</a:t>
            </a: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Roboto"/>
              </a:rPr>
              <a:t>: </a:t>
            </a:r>
            <a:r>
              <a:rPr lang="en" sz="18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Roboto"/>
              </a:rPr>
              <a:t>Chemistry</a:t>
            </a:r>
            <a:endParaRPr sz="1800" dirty="0">
              <a:solidFill>
                <a:schemeClr val="dk1"/>
              </a:solidFill>
              <a:highlight>
                <a:srgbClr val="FFFFFF"/>
              </a:highlight>
              <a:latin typeface="Calibri"/>
              <a:cs typeface="Calibri"/>
              <a:sym typeface="Roboto"/>
            </a:endParaRPr>
          </a:p>
          <a:p>
            <a:pPr marL="171450" indent="-171450">
              <a:buClr>
                <a:schemeClr val="dk1"/>
              </a:buClr>
              <a:buSzPts val="1100"/>
            </a:pP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</a:rPr>
              <a:t>Hometown</a:t>
            </a: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Roboto"/>
              </a:rPr>
              <a:t>: </a:t>
            </a:r>
            <a:r>
              <a:rPr lang="en" sz="18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Roboto"/>
              </a:rPr>
              <a:t>Lexington, MA</a:t>
            </a:r>
            <a:endParaRPr sz="1800" dirty="0">
              <a:solidFill>
                <a:schemeClr val="dk1"/>
              </a:solidFill>
              <a:highlight>
                <a:srgbClr val="FFFFFF"/>
              </a:highlight>
              <a:latin typeface="Calibri"/>
              <a:cs typeface="Calibri"/>
              <a:sym typeface="Roboto"/>
            </a:endParaRPr>
          </a:p>
          <a:p>
            <a:pPr marL="171450" indent="-171450">
              <a:buClr>
                <a:schemeClr val="dk1"/>
              </a:buClr>
              <a:buSzPts val="1100"/>
            </a:pP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</a:rPr>
              <a:t>Fun fact</a:t>
            </a:r>
            <a:r>
              <a:rPr lang="en" sz="1800" b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Roboto"/>
              </a:rPr>
              <a:t>: </a:t>
            </a:r>
            <a:r>
              <a:rPr lang="en" sz="18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  <a:sym typeface="Roboto"/>
              </a:rPr>
              <a:t>My family has a pet hedgehog and we named her Rosie, after Rosalind Franklin!</a:t>
            </a:r>
            <a:endParaRPr sz="1800" dirty="0">
              <a:solidFill>
                <a:schemeClr val="dk1"/>
              </a:solidFill>
              <a:highlight>
                <a:srgbClr val="FFFFFF"/>
              </a:highlight>
              <a:latin typeface="Calibri"/>
              <a:cs typeface="Calibri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111" name="Google Shape;111;p21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33076" y="1610546"/>
            <a:ext cx="2400289" cy="320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_Dividend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4D1434"/>
      </a:accent1>
      <a:accent2>
        <a:srgbClr val="903163"/>
      </a:accent2>
      <a:accent3>
        <a:srgbClr val="B2324B"/>
      </a:accent3>
      <a:accent4>
        <a:srgbClr val="969FA7"/>
      </a:accent4>
      <a:accent5>
        <a:srgbClr val="66B1CE"/>
      </a:accent5>
      <a:accent6>
        <a:srgbClr val="40619D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</TotalTime>
  <Words>1152</Words>
  <Application>Microsoft Macintosh PowerPoint</Application>
  <PresentationFormat>On-screen Show (16:9)</PresentationFormat>
  <Paragraphs>156</Paragraphs>
  <Slides>32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Arial</vt:lpstr>
      <vt:lpstr>Calibri</vt:lpstr>
      <vt:lpstr>Gill Sans MT</vt:lpstr>
      <vt:lpstr>Roboto</vt:lpstr>
      <vt:lpstr>Wingdings 2</vt:lpstr>
      <vt:lpstr>1_Dividend</vt:lpstr>
      <vt:lpstr>2021 Incoming class  Welcome to tHE BEST mstp in the galaxy</vt:lpstr>
      <vt:lpstr>Josetta Adams</vt:lpstr>
      <vt:lpstr>Alexandria Adigun</vt:lpstr>
      <vt:lpstr>Muskaan Aggarwal </vt:lpstr>
      <vt:lpstr>Orlando Arevalo </vt:lpstr>
      <vt:lpstr>Katherine Dorfman </vt:lpstr>
      <vt:lpstr>William Gao </vt:lpstr>
      <vt:lpstr>Sam Garfinkle </vt:lpstr>
      <vt:lpstr>Angela Gong </vt:lpstr>
      <vt:lpstr>Luiselys Hernandez </vt:lpstr>
      <vt:lpstr>Eren Kafadar </vt:lpstr>
      <vt:lpstr>Sanam Kavari </vt:lpstr>
      <vt:lpstr>Samuel Kim </vt:lpstr>
      <vt:lpstr>Rohin Maganti </vt:lpstr>
      <vt:lpstr>Mattia Mah'moud </vt:lpstr>
      <vt:lpstr>Andrew Nelson </vt:lpstr>
      <vt:lpstr>Erica Nguyen </vt:lpstr>
      <vt:lpstr>Shreya Parchure </vt:lpstr>
      <vt:lpstr>Kristen Park </vt:lpstr>
      <vt:lpstr>Cooper Penner </vt:lpstr>
      <vt:lpstr>Raegan Petch</vt:lpstr>
      <vt:lpstr>Pav Ravindran </vt:lpstr>
      <vt:lpstr>Kal Shaw </vt:lpstr>
      <vt:lpstr>Maryia Svirydava </vt:lpstr>
      <vt:lpstr>Saba Tegegne </vt:lpstr>
      <vt:lpstr>HenrY Utset </vt:lpstr>
      <vt:lpstr>Colin Villarin </vt:lpstr>
      <vt:lpstr>Chris Wu </vt:lpstr>
      <vt:lpstr>Kat   Xia </vt:lpstr>
      <vt:lpstr>Barbara Xiong </vt:lpstr>
      <vt:lpstr>Michael Yao </vt:lpstr>
      <vt:lpstr>JacK You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2021 Incoming class  Welcome to tHE BEST mstp in the galaxy</dc:title>
  <cp:lastModifiedBy>Boe, Ryan</cp:lastModifiedBy>
  <cp:revision>11</cp:revision>
  <dcterms:modified xsi:type="dcterms:W3CDTF">2021-08-04T15:03:54Z</dcterms:modified>
</cp:coreProperties>
</file>